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11878565-148D-4C34-9BD7-E302D5D2B583}" type="datetimeFigureOut">
              <a:rPr lang="en-US" smtClean="0"/>
              <a:t>8/19/2018</a:t>
            </a:fld>
            <a:endParaRPr lang="en-US"/>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918D3061-62D9-48FE-A411-08CE626CF7EF}" type="slidenum">
              <a:rPr lang="en-US" smtClean="0"/>
              <a:t>‹#›</a:t>
            </a:fld>
            <a:endParaRPr lang="en-US"/>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299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127226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402990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5940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1260641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1878565-148D-4C34-9BD7-E302D5D2B583}"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723111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1878565-148D-4C34-9BD7-E302D5D2B583}"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404224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78565-148D-4C34-9BD7-E302D5D2B583}"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478313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78565-148D-4C34-9BD7-E302D5D2B583}"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25271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78565-148D-4C34-9BD7-E302D5D2B583}"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4574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78565-148D-4C34-9BD7-E302D5D2B583}"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40194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400388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78565-148D-4C34-9BD7-E302D5D2B583}"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87547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78565-148D-4C34-9BD7-E302D5D2B583}"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38492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78565-148D-4C34-9BD7-E302D5D2B583}"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09909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5939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144794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11878565-148D-4C34-9BD7-E302D5D2B583}" type="datetimeFigureOut">
              <a:rPr lang="en-US" smtClean="0"/>
              <a:t>8/19/2018</a:t>
            </a:fld>
            <a:endParaRPr lang="en-US"/>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918D3061-62D9-48FE-A411-08CE626CF7EF}" type="slidenum">
              <a:rPr lang="en-US" smtClean="0"/>
              <a:t>‹#›</a:t>
            </a:fld>
            <a:endParaRPr lang="en-US"/>
          </a:p>
        </p:txBody>
      </p:sp>
    </p:spTree>
    <p:extLst>
      <p:ext uri="{BB962C8B-B14F-4D97-AF65-F5344CB8AC3E}">
        <p14:creationId xmlns:p14="http://schemas.microsoft.com/office/powerpoint/2010/main" val="2362674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nestersteachingblog.com/2013/11/14/moth-assignmen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stersteachingblog.com/2010/09/13/the-i-remember-writing-assignment-after-joe-braina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hemoth.org/posts/stories/secret-daughter" TargetMode="External"/><Relationship Id="rId2" Type="http://schemas.openxmlformats.org/officeDocument/2006/relationships/hyperlink" Target="http://themoth.org/posts/episodes/episode-1209" TargetMode="External"/><Relationship Id="rId1" Type="http://schemas.openxmlformats.org/officeDocument/2006/relationships/slideLayout" Target="../slideLayouts/slideLayout2.xml"/><Relationship Id="rId5" Type="http://schemas.openxmlformats.org/officeDocument/2006/relationships/hyperlink" Target="http://themoth.org/posts/stories/green-bean-queen" TargetMode="External"/><Relationship Id="rId4" Type="http://schemas.openxmlformats.org/officeDocument/2006/relationships/hyperlink" Target="http://themoth.org/posts/storytellers/terrence-buckner"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themoth.org/tell-a-story/storytelling-ti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420000">
            <a:off x="372032" y="1566841"/>
            <a:ext cx="7533524" cy="2766528"/>
          </a:xfrm>
        </p:spPr>
        <p:txBody>
          <a:bodyPr>
            <a:normAutofit fontScale="90000"/>
          </a:bodyPr>
          <a:lstStyle/>
          <a:p>
            <a:r>
              <a:rPr lang="en-US" b="1" u="sng" dirty="0">
                <a:hlinkClick r:id="rId2"/>
              </a:rPr>
              <a:t>The Moth Storytelling </a:t>
            </a:r>
            <a:br>
              <a:rPr lang="en-US" b="1" u="sng" dirty="0">
                <a:hlinkClick r:id="rId2"/>
              </a:rPr>
            </a:br>
            <a:r>
              <a:rPr lang="en-US" b="1" u="sng" dirty="0">
                <a:hlinkClick r:id="rId2"/>
              </a:rPr>
              <a:t>Assignment</a:t>
            </a:r>
            <a:br>
              <a:rPr lang="en-US" dirty="0"/>
            </a:br>
            <a:endParaRPr lang="en-US" dirty="0"/>
          </a:p>
        </p:txBody>
      </p:sp>
    </p:spTree>
    <p:extLst>
      <p:ext uri="{BB962C8B-B14F-4D97-AF65-F5344CB8AC3E}">
        <p14:creationId xmlns:p14="http://schemas.microsoft.com/office/powerpoint/2010/main" val="3952722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b="1" dirty="0"/>
              <a:t>Possible Subjects or Topics: </a:t>
            </a:r>
            <a:endParaRPr lang="en-US" dirty="0"/>
          </a:p>
        </p:txBody>
      </p:sp>
      <p:sp>
        <p:nvSpPr>
          <p:cNvPr id="3" name="Content Placeholder 2"/>
          <p:cNvSpPr>
            <a:spLocks noGrp="1"/>
          </p:cNvSpPr>
          <p:nvPr>
            <p:ph sz="quarter" idx="13"/>
          </p:nvPr>
        </p:nvSpPr>
        <p:spPr>
          <a:xfrm>
            <a:off x="446859" y="1066800"/>
            <a:ext cx="7929381" cy="4495800"/>
          </a:xfrm>
        </p:spPr>
        <p:txBody>
          <a:bodyPr>
            <a:normAutofit fontScale="40000" lnSpcReduction="20000"/>
          </a:bodyPr>
          <a:lstStyle/>
          <a:p>
            <a:pPr marL="0" indent="0">
              <a:buNone/>
            </a:pPr>
            <a:r>
              <a:rPr lang="en-US" sz="3600" dirty="0"/>
              <a:t>We will come up with a topic for our class.  </a:t>
            </a:r>
          </a:p>
          <a:p>
            <a:pPr marL="0" indent="0">
              <a:buNone/>
            </a:pPr>
            <a:r>
              <a:rPr lang="en-US" sz="3600" dirty="0"/>
              <a:t>Some of the topics used for Moth story slams:</a:t>
            </a:r>
          </a:p>
          <a:p>
            <a:r>
              <a:rPr lang="en-US" sz="3600" dirty="0"/>
              <a:t>Stories of Prejudice and Power</a:t>
            </a:r>
          </a:p>
          <a:p>
            <a:r>
              <a:rPr lang="en-US" sz="3600" dirty="0"/>
              <a:t>Face to face</a:t>
            </a:r>
          </a:p>
          <a:p>
            <a:r>
              <a:rPr lang="en-US" sz="3600" dirty="0"/>
              <a:t>Turning </a:t>
            </a:r>
            <a:r>
              <a:rPr lang="en-US" sz="3600" dirty="0" err="1"/>
              <a:t>pointS</a:t>
            </a:r>
            <a:endParaRPr lang="en-US" sz="3600" dirty="0"/>
          </a:p>
          <a:p>
            <a:r>
              <a:rPr lang="en-US" sz="3600" dirty="0"/>
              <a:t>LEAP</a:t>
            </a:r>
          </a:p>
          <a:p>
            <a:r>
              <a:rPr lang="en-US" sz="3600" dirty="0"/>
              <a:t>When worlds collide</a:t>
            </a:r>
          </a:p>
          <a:p>
            <a:pPr marL="0" indent="0">
              <a:buNone/>
            </a:pPr>
            <a:r>
              <a:rPr lang="en-US" sz="3600" dirty="0"/>
              <a:t>These topics are based on themes such as:</a:t>
            </a:r>
          </a:p>
          <a:p>
            <a:r>
              <a:rPr lang="en-US" sz="3600" dirty="0"/>
              <a:t>Struggles in school</a:t>
            </a:r>
          </a:p>
          <a:p>
            <a:r>
              <a:rPr lang="en-US" sz="3600" dirty="0"/>
              <a:t>Standing up for yourself</a:t>
            </a:r>
          </a:p>
          <a:p>
            <a:r>
              <a:rPr lang="en-US" sz="3600" dirty="0"/>
              <a:t>Family</a:t>
            </a:r>
          </a:p>
          <a:p>
            <a:r>
              <a:rPr lang="en-US" sz="3600" dirty="0"/>
              <a:t>Taking chances</a:t>
            </a:r>
          </a:p>
          <a:p>
            <a:r>
              <a:rPr lang="en-US" sz="3600" dirty="0"/>
              <a:t>Awkward situations</a:t>
            </a:r>
          </a:p>
        </p:txBody>
      </p:sp>
    </p:spTree>
    <p:extLst>
      <p:ext uri="{BB962C8B-B14F-4D97-AF65-F5344CB8AC3E}">
        <p14:creationId xmlns:p14="http://schemas.microsoft.com/office/powerpoint/2010/main" val="148628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Introductory assignment: </a:t>
            </a:r>
            <a:endParaRPr lang="en-US" dirty="0"/>
          </a:p>
        </p:txBody>
      </p:sp>
      <p:sp>
        <p:nvSpPr>
          <p:cNvPr id="3" name="Content Placeholder 2"/>
          <p:cNvSpPr>
            <a:spLocks noGrp="1"/>
          </p:cNvSpPr>
          <p:nvPr>
            <p:ph sz="quarter" idx="13"/>
          </p:nvPr>
        </p:nvSpPr>
        <p:spPr>
          <a:xfrm>
            <a:off x="514351" y="1701648"/>
            <a:ext cx="7796030" cy="3311189"/>
          </a:xfrm>
        </p:spPr>
        <p:txBody>
          <a:bodyPr>
            <a:normAutofit/>
          </a:bodyPr>
          <a:lstStyle/>
          <a:p>
            <a:r>
              <a:rPr lang="en-US" sz="2800" dirty="0"/>
              <a:t>Free-write using </a:t>
            </a:r>
            <a:r>
              <a:rPr lang="en-US" sz="2800" u="sng" dirty="0">
                <a:hlinkClick r:id="rId2"/>
              </a:rPr>
              <a:t>The “I Remember” Writing Assignment (after Joe </a:t>
            </a:r>
            <a:r>
              <a:rPr lang="en-US" sz="2800" u="sng" dirty="0" err="1">
                <a:hlinkClick r:id="rId2"/>
              </a:rPr>
              <a:t>Brainard</a:t>
            </a:r>
            <a:r>
              <a:rPr lang="en-US" sz="2800" u="sng" dirty="0">
                <a:hlinkClick r:id="rId2"/>
              </a:rPr>
              <a:t>)</a:t>
            </a:r>
            <a:r>
              <a:rPr lang="en-US" sz="2800" dirty="0"/>
              <a:t>. Find a story there that you can expand or adapt for your monologue.</a:t>
            </a:r>
          </a:p>
        </p:txBody>
      </p:sp>
    </p:spTree>
    <p:extLst>
      <p:ext uri="{BB962C8B-B14F-4D97-AF65-F5344CB8AC3E}">
        <p14:creationId xmlns:p14="http://schemas.microsoft.com/office/powerpoint/2010/main" val="3534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066800"/>
            <a:ext cx="7315200" cy="4216539"/>
          </a:xfrm>
          <a:prstGeom prst="rect">
            <a:avLst/>
          </a:prstGeom>
        </p:spPr>
        <p:txBody>
          <a:bodyPr wrap="square">
            <a:spAutoFit/>
          </a:bodyPr>
          <a:lstStyle/>
          <a:p>
            <a:pPr marL="457200" indent="-457200" fontAlgn="base">
              <a:buFont typeface="Arial" panose="020B0604020202020204" pitchFamily="34" charset="0"/>
              <a:buChar char="•"/>
            </a:pPr>
            <a:r>
              <a:rPr lang="en-US" sz="4800" dirty="0"/>
              <a:t>No shorter than 3 minutes, no longer than 5 minutes.</a:t>
            </a:r>
          </a:p>
          <a:p>
            <a:pPr marL="457200" indent="-457200" fontAlgn="base">
              <a:buFont typeface="Arial" panose="020B0604020202020204" pitchFamily="34" charset="0"/>
              <a:buChar char="•"/>
            </a:pPr>
            <a:r>
              <a:rPr lang="en-US" sz="4800" dirty="0"/>
              <a:t>Rehearse and time your story presentation.</a:t>
            </a:r>
          </a:p>
          <a:p>
            <a:pPr marL="457200" indent="-457200" fontAlgn="base">
              <a:buFont typeface="Arial" panose="020B0604020202020204" pitchFamily="34" charset="0"/>
              <a:buChar char="•"/>
            </a:pPr>
            <a:r>
              <a:rPr lang="en-US" sz="4800" dirty="0"/>
              <a:t>No notes can be used.</a:t>
            </a:r>
          </a:p>
          <a:p>
            <a:pPr fontAlgn="base"/>
            <a:endParaRPr lang="en-US" sz="2800" dirty="0"/>
          </a:p>
        </p:txBody>
      </p:sp>
    </p:spTree>
    <p:extLst>
      <p:ext uri="{BB962C8B-B14F-4D97-AF65-F5344CB8AC3E}">
        <p14:creationId xmlns:p14="http://schemas.microsoft.com/office/powerpoint/2010/main" val="348224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33DB-6CED-4D59-985C-1DC49EDFA961}"/>
              </a:ext>
            </a:extLst>
          </p:cNvPr>
          <p:cNvSpPr>
            <a:spLocks noGrp="1"/>
          </p:cNvSpPr>
          <p:nvPr>
            <p:ph type="title"/>
          </p:nvPr>
        </p:nvSpPr>
        <p:spPr/>
        <p:txBody>
          <a:bodyPr/>
          <a:lstStyle/>
          <a:p>
            <a:r>
              <a:rPr lang="en-US" dirty="0"/>
              <a:t>Don’t struggle – ask me!	</a:t>
            </a:r>
          </a:p>
        </p:txBody>
      </p:sp>
      <p:sp>
        <p:nvSpPr>
          <p:cNvPr id="3" name="Content Placeholder 2">
            <a:extLst>
              <a:ext uri="{FF2B5EF4-FFF2-40B4-BE49-F238E27FC236}">
                <a16:creationId xmlns:a16="http://schemas.microsoft.com/office/drawing/2014/main" id="{E3DB9107-A1E1-4BEF-A5FA-FCB2A0644692}"/>
              </a:ext>
            </a:extLst>
          </p:cNvPr>
          <p:cNvSpPr>
            <a:spLocks noGrp="1"/>
          </p:cNvSpPr>
          <p:nvPr>
            <p:ph sz="quarter" idx="13"/>
          </p:nvPr>
        </p:nvSpPr>
        <p:spPr/>
        <p:txBody>
          <a:bodyPr>
            <a:normAutofit/>
          </a:bodyPr>
          <a:lstStyle/>
          <a:p>
            <a:pPr marL="0" indent="0">
              <a:buNone/>
            </a:pPr>
            <a:r>
              <a:rPr lang="en-US" sz="3600" dirty="0"/>
              <a:t>Come talk to me if you are stuck!  I guarantee you we can come up with a great story!!!</a:t>
            </a:r>
          </a:p>
        </p:txBody>
      </p:sp>
    </p:spTree>
    <p:extLst>
      <p:ext uri="{BB962C8B-B14F-4D97-AF65-F5344CB8AC3E}">
        <p14:creationId xmlns:p14="http://schemas.microsoft.com/office/powerpoint/2010/main" val="353536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Description</a:t>
            </a:r>
            <a:br>
              <a:rPr lang="en-US" dirty="0"/>
            </a:br>
            <a:endParaRPr lang="en-US" dirty="0"/>
          </a:p>
        </p:txBody>
      </p:sp>
      <p:sp>
        <p:nvSpPr>
          <p:cNvPr id="3" name="Content Placeholder 2"/>
          <p:cNvSpPr>
            <a:spLocks noGrp="1"/>
          </p:cNvSpPr>
          <p:nvPr>
            <p:ph sz="quarter" idx="13"/>
          </p:nvPr>
        </p:nvSpPr>
        <p:spPr>
          <a:xfrm>
            <a:off x="514351" y="1219200"/>
            <a:ext cx="7796030" cy="4155385"/>
          </a:xfrm>
        </p:spPr>
        <p:txBody>
          <a:bodyPr>
            <a:normAutofit/>
          </a:bodyPr>
          <a:lstStyle/>
          <a:p>
            <a:pPr marL="0" indent="0">
              <a:buNone/>
            </a:pPr>
            <a:r>
              <a:rPr lang="en-US" sz="2400" dirty="0"/>
              <a:t>This assignment is to come to the front of the class and tell us a story. We are basing this assignment on the format of The Moth, a popular live storytelling series. This story can be about a turning point in your life, the first time you did something or something happened to you, or a significant conversation. It should be engaging to your audience–that’s us–and should have a beginning, middle, and an end. </a:t>
            </a:r>
          </a:p>
        </p:txBody>
      </p:sp>
    </p:spTree>
    <p:extLst>
      <p:ext uri="{BB962C8B-B14F-4D97-AF65-F5344CB8AC3E}">
        <p14:creationId xmlns:p14="http://schemas.microsoft.com/office/powerpoint/2010/main" val="209221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Moth Examples</a:t>
            </a:r>
            <a:br>
              <a:rPr lang="en-US" dirty="0"/>
            </a:br>
            <a:endParaRPr lang="en-US" dirty="0"/>
          </a:p>
        </p:txBody>
      </p:sp>
      <p:sp>
        <p:nvSpPr>
          <p:cNvPr id="3" name="Content Placeholder 2"/>
          <p:cNvSpPr>
            <a:spLocks noGrp="1"/>
          </p:cNvSpPr>
          <p:nvPr>
            <p:ph sz="quarter" idx="13"/>
          </p:nvPr>
        </p:nvSpPr>
        <p:spPr>
          <a:xfrm>
            <a:off x="304800" y="2057400"/>
            <a:ext cx="8005581" cy="3317185"/>
          </a:xfrm>
        </p:spPr>
        <p:txBody>
          <a:bodyPr>
            <a:normAutofit fontScale="85000" lnSpcReduction="20000"/>
          </a:bodyPr>
          <a:lstStyle/>
          <a:p>
            <a:pPr marL="0" indent="0">
              <a:buNone/>
            </a:pPr>
            <a:r>
              <a:rPr lang="en-US" sz="2400" dirty="0"/>
              <a:t>Listen to as many Moth stories as you like–the more the better. Do listen to the following four stories from The Moth archives to get an idea of the assignment and its format. We will use these in our brainstorming discussion.</a:t>
            </a:r>
          </a:p>
          <a:p>
            <a:pPr marL="0" indent="0">
              <a:buNone/>
            </a:pPr>
            <a:endParaRPr lang="en-US" sz="2400" dirty="0"/>
          </a:p>
          <a:p>
            <a:pPr fontAlgn="base"/>
            <a:r>
              <a:rPr lang="en-US" u="sng" dirty="0">
                <a:hlinkClick r:id="rId2"/>
              </a:rPr>
              <a:t>“Hitchhiking, Mosh Pit, and Iggy Pop”</a:t>
            </a:r>
            <a:endParaRPr lang="en-US" dirty="0"/>
          </a:p>
          <a:p>
            <a:pPr fontAlgn="base"/>
            <a:r>
              <a:rPr lang="en-US" u="sng" dirty="0">
                <a:hlinkClick r:id="rId3"/>
              </a:rPr>
              <a:t>“The Secret Daughter”</a:t>
            </a:r>
            <a:endParaRPr lang="en-US" dirty="0"/>
          </a:p>
          <a:p>
            <a:pPr fontAlgn="base"/>
            <a:r>
              <a:rPr lang="en-US" u="sng" dirty="0">
                <a:hlinkClick r:id="rId4"/>
              </a:rPr>
              <a:t>“Last Laugh”</a:t>
            </a:r>
            <a:endParaRPr lang="en-US" dirty="0"/>
          </a:p>
          <a:p>
            <a:pPr fontAlgn="base"/>
            <a:r>
              <a:rPr lang="en-US" u="sng" dirty="0">
                <a:hlinkClick r:id="rId5"/>
              </a:rPr>
              <a:t>“Green Bean Queen”</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850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br>
              <a:rPr lang="en-US" sz="4000" b="1" dirty="0"/>
            </a:br>
            <a:r>
              <a:rPr lang="en-US" sz="4000" b="1" dirty="0"/>
              <a:t>“Storytelling Tips,” directly </a:t>
            </a:r>
            <a:r>
              <a:rPr lang="en-US" sz="4000" b="1" u="sng" dirty="0">
                <a:hlinkClick r:id="rId2"/>
              </a:rPr>
              <a:t>from The Moth’s website</a:t>
            </a:r>
            <a:br>
              <a:rPr lang="en-US" dirty="0"/>
            </a:br>
            <a:endParaRPr lang="en-US" dirty="0"/>
          </a:p>
        </p:txBody>
      </p:sp>
      <p:sp>
        <p:nvSpPr>
          <p:cNvPr id="3" name="Content Placeholder 2"/>
          <p:cNvSpPr>
            <a:spLocks noGrp="1"/>
          </p:cNvSpPr>
          <p:nvPr>
            <p:ph sz="quarter" idx="13"/>
          </p:nvPr>
        </p:nvSpPr>
        <p:spPr>
          <a:xfrm>
            <a:off x="457200" y="1371600"/>
            <a:ext cx="7853181" cy="4002985"/>
          </a:xfrm>
        </p:spPr>
        <p:txBody>
          <a:bodyPr>
            <a:noAutofit/>
          </a:bodyPr>
          <a:lstStyle/>
          <a:p>
            <a:pPr fontAlgn="base"/>
            <a:r>
              <a:rPr lang="en-US" i="1" dirty="0"/>
              <a:t>Be forewarned: </a:t>
            </a:r>
            <a:r>
              <a:rPr lang="en-US" dirty="0"/>
              <a:t>Moth stories are told, not read. We love how the storyteller connects with the audience when there is no PAGE between them! Please know your story “by heart” but not by rote memorization. No notes, paper or cheat sheets allowed on stage.</a:t>
            </a:r>
          </a:p>
          <a:p>
            <a:pPr fontAlgn="base"/>
            <a:r>
              <a:rPr lang="en-US" i="1" dirty="0"/>
              <a:t>Have some stakes. </a:t>
            </a:r>
            <a:r>
              <a:rPr lang="en-US" dirty="0"/>
              <a:t>Stakes are essential in live storytelling.  What do you stand to gain or lose? Why is what happens in the story important to you? If you can’t answer this, then think of a different story. A story without stakes is an essay and is best experienced on the page, not the stage.</a:t>
            </a:r>
          </a:p>
        </p:txBody>
      </p:sp>
    </p:spTree>
    <p:extLst>
      <p:ext uri="{BB962C8B-B14F-4D97-AF65-F5344CB8AC3E}">
        <p14:creationId xmlns:p14="http://schemas.microsoft.com/office/powerpoint/2010/main" val="293615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1"/>
            <a:ext cx="7797662" cy="1685366"/>
          </a:xfrm>
        </p:spPr>
        <p:txBody>
          <a:bodyPr>
            <a:normAutofit/>
          </a:bodyPr>
          <a:lstStyle/>
          <a:p>
            <a:r>
              <a:rPr lang="en-US" i="1" dirty="0"/>
              <a:t>Start in the action. </a:t>
            </a:r>
            <a:br>
              <a:rPr lang="en-US" i="1" dirty="0"/>
            </a:br>
            <a:r>
              <a:rPr lang="en-US" sz="3100" dirty="0"/>
              <a:t>Have a great first line that sets up the stakes or grabs attention.</a:t>
            </a:r>
          </a:p>
        </p:txBody>
      </p:sp>
      <p:sp>
        <p:nvSpPr>
          <p:cNvPr id="3" name="Content Placeholder 2"/>
          <p:cNvSpPr>
            <a:spLocks noGrp="1"/>
          </p:cNvSpPr>
          <p:nvPr>
            <p:ph sz="quarter" idx="13"/>
          </p:nvPr>
        </p:nvSpPr>
        <p:spPr>
          <a:xfrm>
            <a:off x="514351" y="1837768"/>
            <a:ext cx="7797662" cy="3536818"/>
          </a:xfrm>
        </p:spPr>
        <p:txBody>
          <a:bodyPr>
            <a:normAutofit/>
          </a:bodyPr>
          <a:lstStyle/>
          <a:p>
            <a:pPr fontAlgn="base"/>
            <a:r>
              <a:rPr lang="en-US" i="1" dirty="0"/>
              <a:t>No:</a:t>
            </a:r>
            <a:r>
              <a:rPr lang="en-US" dirty="0"/>
              <a:t> “So I was thinking about climbing this mountain.  But then I watched a little TV and made a snack and took a nap and my mom called and vented about her psoriasis then I did a little laundry (a whites load) (I lost another sock, darn it!) and then I thought about it again and decided I’d climb the mountain the next morning.”</a:t>
            </a:r>
          </a:p>
          <a:p>
            <a:pPr fontAlgn="base"/>
            <a:r>
              <a:rPr lang="en-US" i="1" dirty="0"/>
              <a:t>Yes:</a:t>
            </a:r>
            <a:r>
              <a:rPr lang="en-US" dirty="0"/>
              <a:t> “The mountain loomed before me. I had my hunting knife, some trail mix and snow boots. I had to make it to the little cabin and start a fire before sundown or freeze to death for sure.”</a:t>
            </a:r>
          </a:p>
        </p:txBody>
      </p:sp>
    </p:spTree>
    <p:extLst>
      <p:ext uri="{BB962C8B-B14F-4D97-AF65-F5344CB8AC3E}">
        <p14:creationId xmlns:p14="http://schemas.microsoft.com/office/powerpoint/2010/main" val="9981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Steer clear of meandering endings. </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a:t>They kill a story! Your last line should be clear in your head before you start. Yes, bring the audience along with you as you contemplate what transpires in your story, but remember, you are driving the story, and must know the final destination. Keep your hands on the wheel!</a:t>
            </a:r>
          </a:p>
        </p:txBody>
      </p:sp>
    </p:spTree>
    <p:extLst>
      <p:ext uri="{BB962C8B-B14F-4D97-AF65-F5344CB8AC3E}">
        <p14:creationId xmlns:p14="http://schemas.microsoft.com/office/powerpoint/2010/main" val="117427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Know your story well enough so you can have fun!</a:t>
            </a:r>
            <a:endParaRPr lang="en-US" dirty="0"/>
          </a:p>
        </p:txBody>
      </p:sp>
      <p:sp>
        <p:nvSpPr>
          <p:cNvPr id="3" name="Content Placeholder 2"/>
          <p:cNvSpPr>
            <a:spLocks noGrp="1"/>
          </p:cNvSpPr>
          <p:nvPr>
            <p:ph sz="quarter" idx="13"/>
          </p:nvPr>
        </p:nvSpPr>
        <p:spPr/>
        <p:txBody>
          <a:bodyPr>
            <a:noAutofit/>
          </a:bodyPr>
          <a:lstStyle/>
          <a:p>
            <a:pPr fontAlgn="base"/>
            <a:r>
              <a:rPr lang="en-US" sz="2400" dirty="0"/>
              <a:t>Watching you panic to think of the next memorized line is harrowing for the audience. Make an outline, memorize your bullet points and play with the details. Enjoy yourself. Imagine you are at a dinner party, not a deposition.</a:t>
            </a:r>
          </a:p>
          <a:p>
            <a:pPr fontAlgn="base"/>
            <a:r>
              <a:rPr lang="en-US" sz="2400" i="1" dirty="0"/>
              <a:t>No standup routines please. </a:t>
            </a:r>
            <a:r>
              <a:rPr lang="en-US" sz="2400" dirty="0"/>
              <a:t>The Moth LOVES funny people but requires that all funny people tell funny STORIES.</a:t>
            </a:r>
          </a:p>
        </p:txBody>
      </p:sp>
    </p:spTree>
    <p:extLst>
      <p:ext uri="{BB962C8B-B14F-4D97-AF65-F5344CB8AC3E}">
        <p14:creationId xmlns:p14="http://schemas.microsoft.com/office/powerpoint/2010/main" val="413961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534400" cy="5632311"/>
          </a:xfrm>
          <a:prstGeom prst="rect">
            <a:avLst/>
          </a:prstGeom>
        </p:spPr>
        <p:txBody>
          <a:bodyPr wrap="square">
            <a:spAutoFit/>
          </a:bodyPr>
          <a:lstStyle/>
          <a:p>
            <a:pPr marL="571500" indent="-571500" fontAlgn="base">
              <a:buFont typeface="Arial" panose="020B0604020202020204" pitchFamily="34" charset="0"/>
              <a:buChar char="•"/>
            </a:pPr>
            <a:r>
              <a:rPr lang="en-US" sz="4000" i="1" dirty="0"/>
              <a:t>No rants: </a:t>
            </a:r>
            <a:r>
              <a:rPr lang="en-US" sz="4000" dirty="0"/>
              <a:t>Take up this anger issue with your therapist, or skip therapy and shape your anger into a story with some sort of resolution. </a:t>
            </a:r>
          </a:p>
          <a:p>
            <a:pPr marL="571500" indent="-571500" fontAlgn="base">
              <a:buFont typeface="Arial" panose="020B0604020202020204" pitchFamily="34" charset="0"/>
              <a:buChar char="•"/>
            </a:pPr>
            <a:r>
              <a:rPr lang="en-US" sz="4000" i="1" dirty="0"/>
              <a:t>No essays: </a:t>
            </a:r>
            <a:r>
              <a:rPr lang="en-US" sz="4000" dirty="0"/>
              <a:t>Your eloquent musings are beautiful and look pretty on the page but unless you can make them gripping and set up stakes, they won’t work on stage.</a:t>
            </a:r>
          </a:p>
        </p:txBody>
      </p:sp>
    </p:spTree>
    <p:extLst>
      <p:ext uri="{BB962C8B-B14F-4D97-AF65-F5344CB8AC3E}">
        <p14:creationId xmlns:p14="http://schemas.microsoft.com/office/powerpoint/2010/main" val="4116209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46185"/>
            <a:ext cx="7505700" cy="777815"/>
          </a:xfrm>
        </p:spPr>
        <p:txBody>
          <a:bodyPr>
            <a:normAutofit fontScale="90000"/>
          </a:bodyPr>
          <a:lstStyle/>
          <a:p>
            <a:r>
              <a:rPr lang="en-US" b="1" dirty="0"/>
              <a:t>Our Own, Class-Specific Details </a:t>
            </a:r>
            <a:br>
              <a:rPr lang="en-US" dirty="0"/>
            </a:br>
            <a:endParaRPr lang="en-US" dirty="0"/>
          </a:p>
        </p:txBody>
      </p:sp>
      <p:sp>
        <p:nvSpPr>
          <p:cNvPr id="3" name="Subtitle 2"/>
          <p:cNvSpPr>
            <a:spLocks noGrp="1"/>
          </p:cNvSpPr>
          <p:nvPr>
            <p:ph type="subTitle" idx="1"/>
          </p:nvPr>
        </p:nvSpPr>
        <p:spPr>
          <a:xfrm>
            <a:off x="0" y="533400"/>
            <a:ext cx="8639355" cy="5424577"/>
          </a:xfrm>
        </p:spPr>
        <p:txBody>
          <a:bodyPr>
            <a:noAutofit/>
          </a:bodyPr>
          <a:lstStyle/>
          <a:p>
            <a:pPr marL="457200" lvl="0" indent="-457200" algn="l" fontAlgn="base">
              <a:lnSpc>
                <a:spcPct val="150000"/>
              </a:lnSpc>
              <a:spcBef>
                <a:spcPts val="0"/>
              </a:spcBef>
              <a:buFont typeface="Arial" panose="020B0604020202020204" pitchFamily="34" charset="0"/>
              <a:buChar char="•"/>
            </a:pPr>
            <a:r>
              <a:rPr lang="en-US" sz="2000" dirty="0">
                <a:solidFill>
                  <a:prstClr val="black"/>
                </a:solidFill>
              </a:rPr>
              <a:t>No shorter than 3 minutes, no longer than 5 minutes.</a:t>
            </a:r>
          </a:p>
          <a:p>
            <a:pPr marL="457200" lvl="0" indent="-457200" algn="l" fontAlgn="base">
              <a:lnSpc>
                <a:spcPct val="150000"/>
              </a:lnSpc>
              <a:spcBef>
                <a:spcPts val="0"/>
              </a:spcBef>
              <a:buFont typeface="Arial" panose="020B0604020202020204" pitchFamily="34" charset="0"/>
              <a:buChar char="•"/>
            </a:pPr>
            <a:r>
              <a:rPr lang="en-US" sz="2000" dirty="0">
                <a:solidFill>
                  <a:prstClr val="black"/>
                </a:solidFill>
              </a:rPr>
              <a:t>Rehearse and time your story presentation.</a:t>
            </a:r>
          </a:p>
          <a:p>
            <a:pPr marL="457200" lvl="0" indent="-457200" algn="l" fontAlgn="base">
              <a:lnSpc>
                <a:spcPct val="150000"/>
              </a:lnSpc>
              <a:spcBef>
                <a:spcPts val="0"/>
              </a:spcBef>
              <a:buFont typeface="Arial" panose="020B0604020202020204" pitchFamily="34" charset="0"/>
              <a:buChar char="•"/>
            </a:pPr>
            <a:r>
              <a:rPr lang="en-US" sz="2000" dirty="0">
                <a:solidFill>
                  <a:prstClr val="black"/>
                </a:solidFill>
              </a:rPr>
              <a:t>No notes can be used.</a:t>
            </a:r>
          </a:p>
          <a:p>
            <a:pPr marL="457200" lvl="0" indent="-457200" algn="l" fontAlgn="base">
              <a:lnSpc>
                <a:spcPct val="150000"/>
              </a:lnSpc>
              <a:spcBef>
                <a:spcPts val="0"/>
              </a:spcBef>
              <a:buFont typeface="Arial" panose="020B0604020202020204" pitchFamily="34" charset="0"/>
              <a:buChar char="•"/>
            </a:pPr>
            <a:r>
              <a:rPr lang="en-US" sz="2000" dirty="0">
                <a:solidFill>
                  <a:prstClr val="black"/>
                </a:solidFill>
              </a:rPr>
              <a:t>Be aware that whatever you read in class may get out.  Don’t tell anything that may get back to you and harm you or someone else.</a:t>
            </a:r>
          </a:p>
          <a:p>
            <a:pPr marL="457200" lvl="0" indent="-457200" algn="l" fontAlgn="base">
              <a:lnSpc>
                <a:spcPct val="150000"/>
              </a:lnSpc>
              <a:spcBef>
                <a:spcPts val="0"/>
              </a:spcBef>
              <a:buFont typeface="Arial" panose="020B0604020202020204" pitchFamily="34" charset="0"/>
              <a:buChar char="•"/>
            </a:pPr>
            <a:r>
              <a:rPr lang="en-US" sz="2000" dirty="0">
                <a:solidFill>
                  <a:prstClr val="black"/>
                </a:solidFill>
              </a:rPr>
              <a:t>Stories dealing with sensitive topics such as:  suicide, abuse, explicit sex, drug or alcohol experiences, etc. need to be cleared by me beforehand.  If you do not clear them, I will stop you and you will get a zero (0) for this assignment!</a:t>
            </a:r>
          </a:p>
        </p:txBody>
      </p:sp>
    </p:spTree>
    <p:extLst>
      <p:ext uri="{BB962C8B-B14F-4D97-AF65-F5344CB8AC3E}">
        <p14:creationId xmlns:p14="http://schemas.microsoft.com/office/powerpoint/2010/main" val="10197972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docProps/app.xml><?xml version="1.0" encoding="utf-8"?>
<Properties xmlns="http://schemas.openxmlformats.org/officeDocument/2006/extended-properties" xmlns:vt="http://schemas.openxmlformats.org/officeDocument/2006/docPropsVTypes">
  <Template>TM04033927[[fn=Main Event]]</Template>
  <TotalTime>451</TotalTime>
  <Words>400</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Impact</vt:lpstr>
      <vt:lpstr>Main Event</vt:lpstr>
      <vt:lpstr>The Moth Storytelling  Assignment </vt:lpstr>
      <vt:lpstr>Description </vt:lpstr>
      <vt:lpstr>Moth Examples </vt:lpstr>
      <vt:lpstr> “Storytelling Tips,” directly from The Moth’s website </vt:lpstr>
      <vt:lpstr>Start in the action.  Have a great first line that sets up the stakes or grabs attention.</vt:lpstr>
      <vt:lpstr>Steer clear of meandering endings. </vt:lpstr>
      <vt:lpstr>Know your story well enough so you can have fun!</vt:lpstr>
      <vt:lpstr>PowerPoint Presentation</vt:lpstr>
      <vt:lpstr>Our Own, Class-Specific Details  </vt:lpstr>
      <vt:lpstr>Possible Subjects or Topics: </vt:lpstr>
      <vt:lpstr>Introductory assignment: </vt:lpstr>
      <vt:lpstr>PowerPoint Presentation</vt:lpstr>
      <vt:lpstr>Don’t struggle – ask me! </vt:lpstr>
    </vt:vector>
  </TitlesOfParts>
  <Company>SCCPSS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Moth Storytelling Assignment</dc:title>
  <dc:creator>Julie P. Sukman</dc:creator>
  <cp:lastModifiedBy>julie sukman</cp:lastModifiedBy>
  <cp:revision>13</cp:revision>
  <dcterms:created xsi:type="dcterms:W3CDTF">2016-01-04T18:10:42Z</dcterms:created>
  <dcterms:modified xsi:type="dcterms:W3CDTF">2018-08-19T16:56:12Z</dcterms:modified>
</cp:coreProperties>
</file>