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53" r:id="rId2"/>
    <p:sldMasterId id="2147484674" r:id="rId3"/>
    <p:sldMasterId id="2147484700" r:id="rId4"/>
  </p:sldMasterIdLst>
  <p:notesMasterIdLst>
    <p:notesMasterId r:id="rId38"/>
  </p:notesMasterIdLst>
  <p:handoutMasterIdLst>
    <p:handoutMasterId r:id="rId39"/>
  </p:handoutMasterIdLst>
  <p:sldIdLst>
    <p:sldId id="519" r:id="rId5"/>
    <p:sldId id="520" r:id="rId6"/>
    <p:sldId id="521" r:id="rId7"/>
    <p:sldId id="522" r:id="rId8"/>
    <p:sldId id="523" r:id="rId9"/>
    <p:sldId id="524" r:id="rId10"/>
    <p:sldId id="526" r:id="rId11"/>
    <p:sldId id="527" r:id="rId12"/>
    <p:sldId id="415" r:id="rId13"/>
    <p:sldId id="414" r:id="rId14"/>
    <p:sldId id="515" r:id="rId15"/>
    <p:sldId id="516" r:id="rId16"/>
    <p:sldId id="517" r:id="rId17"/>
    <p:sldId id="480" r:id="rId18"/>
    <p:sldId id="481" r:id="rId19"/>
    <p:sldId id="450" r:id="rId20"/>
    <p:sldId id="446" r:id="rId21"/>
    <p:sldId id="494" r:id="rId22"/>
    <p:sldId id="506" r:id="rId23"/>
    <p:sldId id="448" r:id="rId24"/>
    <p:sldId id="424" r:id="rId25"/>
    <p:sldId id="349" r:id="rId26"/>
    <p:sldId id="511" r:id="rId27"/>
    <p:sldId id="432" r:id="rId28"/>
    <p:sldId id="452" r:id="rId29"/>
    <p:sldId id="354" r:id="rId30"/>
    <p:sldId id="403" r:id="rId31"/>
    <p:sldId id="454" r:id="rId32"/>
    <p:sldId id="406" r:id="rId33"/>
    <p:sldId id="513" r:id="rId34"/>
    <p:sldId id="442" r:id="rId35"/>
    <p:sldId id="297" r:id="rId36"/>
    <p:sldId id="259"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CCCC00"/>
    <a:srgbClr val="0000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67" autoAdjust="0"/>
    <p:restoredTop sz="86532" autoAdjust="0"/>
  </p:normalViewPr>
  <p:slideViewPr>
    <p:cSldViewPr>
      <p:cViewPr>
        <p:scale>
          <a:sx n="82" d="100"/>
          <a:sy n="82" d="100"/>
        </p:scale>
        <p:origin x="-534" y="-2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843B1-4AB0-4171-9116-A6F6746F1DE2}" type="doc">
      <dgm:prSet loTypeId="urn:microsoft.com/office/officeart/2005/8/layout/pyramid1" loCatId="pyramid" qsTypeId="urn:microsoft.com/office/officeart/2005/8/quickstyle/simple1" qsCatId="simple" csTypeId="urn:microsoft.com/office/officeart/2005/8/colors/accent1_2" csCatId="accent1" phldr="1"/>
      <dgm:spPr/>
    </dgm:pt>
    <dgm:pt modelId="{AECF7CB1-1DFB-48D3-AA88-F34E7ECEF2A8}">
      <dgm:prSet phldrT="[Text]" custT="1"/>
      <dgm:spPr/>
      <dgm:t>
        <a:bodyPr/>
        <a:lstStyle/>
        <a:p>
          <a:r>
            <a:rPr lang="en-US" sz="1800" b="0" dirty="0" smtClean="0"/>
            <a:t>Elementary: </a:t>
          </a:r>
          <a:r>
            <a:rPr lang="en-US" sz="1800" b="1" dirty="0" smtClean="0"/>
            <a:t>Career Awarenes</a:t>
          </a:r>
          <a:r>
            <a:rPr lang="en-US" sz="2000" b="1" dirty="0" smtClean="0"/>
            <a:t>s</a:t>
          </a:r>
          <a:endParaRPr lang="en-US" sz="2000" b="1" dirty="0"/>
        </a:p>
      </dgm:t>
    </dgm:pt>
    <dgm:pt modelId="{8047DFAB-4F2E-40F3-9743-0E08201E1D10}" type="parTrans" cxnId="{581C75FC-283C-4AA3-9343-FA023BACEB8E}">
      <dgm:prSet/>
      <dgm:spPr/>
      <dgm:t>
        <a:bodyPr/>
        <a:lstStyle/>
        <a:p>
          <a:endParaRPr lang="en-US"/>
        </a:p>
      </dgm:t>
    </dgm:pt>
    <dgm:pt modelId="{4D2034CB-6F44-4138-AB3D-BBFF54A03C4B}" type="sibTrans" cxnId="{581C75FC-283C-4AA3-9343-FA023BACEB8E}">
      <dgm:prSet/>
      <dgm:spPr/>
      <dgm:t>
        <a:bodyPr/>
        <a:lstStyle/>
        <a:p>
          <a:endParaRPr lang="en-US"/>
        </a:p>
      </dgm:t>
    </dgm:pt>
    <dgm:pt modelId="{7EB919AB-937D-4CBB-8A0E-1D31307DC56C}">
      <dgm:prSet phldrT="[Text]"/>
      <dgm:spPr>
        <a:solidFill>
          <a:srgbClr val="EBD8B3"/>
        </a:solidFill>
      </dgm:spPr>
      <dgm:t>
        <a:bodyPr/>
        <a:lstStyle/>
        <a:p>
          <a:r>
            <a:rPr lang="en-US" dirty="0" smtClean="0"/>
            <a:t>Middle: </a:t>
          </a:r>
        </a:p>
        <a:p>
          <a:r>
            <a:rPr lang="en-US" b="1" dirty="0" smtClean="0"/>
            <a:t>Career Exploration</a:t>
          </a:r>
          <a:endParaRPr lang="en-US" b="1" dirty="0"/>
        </a:p>
      </dgm:t>
    </dgm:pt>
    <dgm:pt modelId="{1B2BCE49-29B2-4D38-AF1F-CA6D1CABDAEC}" type="parTrans" cxnId="{51083A66-E2CB-4A84-A592-E7323D8644A1}">
      <dgm:prSet/>
      <dgm:spPr/>
      <dgm:t>
        <a:bodyPr/>
        <a:lstStyle/>
        <a:p>
          <a:endParaRPr lang="en-US"/>
        </a:p>
      </dgm:t>
    </dgm:pt>
    <dgm:pt modelId="{8B44CC7F-3A1E-44E6-AF77-20AF34C61E07}" type="sibTrans" cxnId="{51083A66-E2CB-4A84-A592-E7323D8644A1}">
      <dgm:prSet/>
      <dgm:spPr/>
      <dgm:t>
        <a:bodyPr/>
        <a:lstStyle/>
        <a:p>
          <a:endParaRPr lang="en-US"/>
        </a:p>
      </dgm:t>
    </dgm:pt>
    <dgm:pt modelId="{50007AE0-49F7-4CFE-9184-823F23F6A6FA}">
      <dgm:prSet phldrT="[Text]"/>
      <dgm:spPr>
        <a:solidFill>
          <a:srgbClr val="7030A0">
            <a:alpha val="66000"/>
          </a:srgbClr>
        </a:solidFill>
      </dgm:spPr>
      <dgm:t>
        <a:bodyPr/>
        <a:lstStyle/>
        <a:p>
          <a:r>
            <a:rPr lang="en-US" dirty="0" smtClean="0"/>
            <a:t>High: </a:t>
          </a:r>
          <a:r>
            <a:rPr lang="en-US" b="1" dirty="0" smtClean="0"/>
            <a:t>Career Concentration</a:t>
          </a:r>
          <a:endParaRPr lang="en-US" b="1" dirty="0"/>
        </a:p>
      </dgm:t>
    </dgm:pt>
    <dgm:pt modelId="{0512195C-3B40-47E6-93F6-8B08C3306E86}" type="parTrans" cxnId="{55D4ADCF-5E3F-4426-B65F-DC4347CCC79F}">
      <dgm:prSet/>
      <dgm:spPr/>
      <dgm:t>
        <a:bodyPr/>
        <a:lstStyle/>
        <a:p>
          <a:endParaRPr lang="en-US"/>
        </a:p>
      </dgm:t>
    </dgm:pt>
    <dgm:pt modelId="{D506526C-FD07-45C8-AF7E-45C1A793D885}" type="sibTrans" cxnId="{55D4ADCF-5E3F-4426-B65F-DC4347CCC79F}">
      <dgm:prSet/>
      <dgm:spPr/>
      <dgm:t>
        <a:bodyPr/>
        <a:lstStyle/>
        <a:p>
          <a:endParaRPr lang="en-US"/>
        </a:p>
      </dgm:t>
    </dgm:pt>
    <dgm:pt modelId="{1CD52C0D-273D-497A-B36C-C36241986FA4}">
      <dgm:prSet/>
      <dgm:spPr>
        <a:solidFill>
          <a:srgbClr val="0070C0">
            <a:alpha val="59000"/>
          </a:srgbClr>
        </a:solidFill>
      </dgm:spPr>
      <dgm:t>
        <a:bodyPr/>
        <a:lstStyle/>
        <a:p>
          <a:r>
            <a:rPr lang="en-US" dirty="0" smtClean="0"/>
            <a:t>Post Secondary: </a:t>
          </a:r>
          <a:r>
            <a:rPr lang="en-US" b="1" dirty="0" smtClean="0"/>
            <a:t>Career Preparation</a:t>
          </a:r>
          <a:endParaRPr lang="en-US" b="1" dirty="0"/>
        </a:p>
      </dgm:t>
    </dgm:pt>
    <dgm:pt modelId="{8E80DFF9-7F3F-4DD1-8D9C-744C36AA665D}" type="parTrans" cxnId="{95EAC07C-C5E9-4BD7-B30F-12E1D9E4EA38}">
      <dgm:prSet/>
      <dgm:spPr/>
      <dgm:t>
        <a:bodyPr/>
        <a:lstStyle/>
        <a:p>
          <a:endParaRPr lang="en-US"/>
        </a:p>
      </dgm:t>
    </dgm:pt>
    <dgm:pt modelId="{2BA5EEB5-514D-46FA-9998-C08885440146}" type="sibTrans" cxnId="{95EAC07C-C5E9-4BD7-B30F-12E1D9E4EA38}">
      <dgm:prSet/>
      <dgm:spPr/>
      <dgm:t>
        <a:bodyPr/>
        <a:lstStyle/>
        <a:p>
          <a:endParaRPr lang="en-US"/>
        </a:p>
      </dgm:t>
    </dgm:pt>
    <dgm:pt modelId="{5B625F58-BD79-43EB-89F1-FE54437A538B}">
      <dgm:prSet/>
      <dgm:spPr>
        <a:solidFill>
          <a:srgbClr val="92D050"/>
        </a:solidFill>
      </dgm:spPr>
      <dgm:t>
        <a:bodyPr/>
        <a:lstStyle/>
        <a:p>
          <a:r>
            <a:rPr lang="en-US" dirty="0" smtClean="0"/>
            <a:t>Lifelong: </a:t>
          </a:r>
          <a:r>
            <a:rPr lang="en-US" b="1" dirty="0" smtClean="0"/>
            <a:t>Career Advancement and Management</a:t>
          </a:r>
          <a:endParaRPr lang="en-US" b="1" dirty="0"/>
        </a:p>
      </dgm:t>
    </dgm:pt>
    <dgm:pt modelId="{07AAA1BF-9766-460C-A30C-B5C297AE615D}" type="parTrans" cxnId="{B2CD3969-CC5D-4A94-B8DA-839C7C16A4B8}">
      <dgm:prSet/>
      <dgm:spPr/>
      <dgm:t>
        <a:bodyPr/>
        <a:lstStyle/>
        <a:p>
          <a:endParaRPr lang="en-US"/>
        </a:p>
      </dgm:t>
    </dgm:pt>
    <dgm:pt modelId="{6726C7DC-C017-439C-9168-768192FEB62D}" type="sibTrans" cxnId="{B2CD3969-CC5D-4A94-B8DA-839C7C16A4B8}">
      <dgm:prSet/>
      <dgm:spPr/>
      <dgm:t>
        <a:bodyPr/>
        <a:lstStyle/>
        <a:p>
          <a:endParaRPr lang="en-US"/>
        </a:p>
      </dgm:t>
    </dgm:pt>
    <dgm:pt modelId="{51C80390-4DC1-40BA-B33B-AA0740BD7D2A}" type="pres">
      <dgm:prSet presAssocID="{353843B1-4AB0-4171-9116-A6F6746F1DE2}" presName="Name0" presStyleCnt="0">
        <dgm:presLayoutVars>
          <dgm:dir/>
          <dgm:animLvl val="lvl"/>
          <dgm:resizeHandles val="exact"/>
        </dgm:presLayoutVars>
      </dgm:prSet>
      <dgm:spPr/>
    </dgm:pt>
    <dgm:pt modelId="{EF3E6C0F-7222-4FE9-BCA3-187152ADDE8E}" type="pres">
      <dgm:prSet presAssocID="{AECF7CB1-1DFB-48D3-AA88-F34E7ECEF2A8}" presName="Name8" presStyleCnt="0"/>
      <dgm:spPr/>
    </dgm:pt>
    <dgm:pt modelId="{EE6547B3-0F2E-4D09-9C4F-09E828FD4C30}" type="pres">
      <dgm:prSet presAssocID="{AECF7CB1-1DFB-48D3-AA88-F34E7ECEF2A8}" presName="level" presStyleLbl="node1" presStyleIdx="0" presStyleCnt="5" custScaleX="101307">
        <dgm:presLayoutVars>
          <dgm:chMax val="1"/>
          <dgm:bulletEnabled val="1"/>
        </dgm:presLayoutVars>
      </dgm:prSet>
      <dgm:spPr/>
      <dgm:t>
        <a:bodyPr/>
        <a:lstStyle/>
        <a:p>
          <a:endParaRPr lang="en-US"/>
        </a:p>
      </dgm:t>
    </dgm:pt>
    <dgm:pt modelId="{C07FEFFC-7EED-44E9-9791-E371C547A739}" type="pres">
      <dgm:prSet presAssocID="{AECF7CB1-1DFB-48D3-AA88-F34E7ECEF2A8}" presName="levelTx" presStyleLbl="revTx" presStyleIdx="0" presStyleCnt="0">
        <dgm:presLayoutVars>
          <dgm:chMax val="1"/>
          <dgm:bulletEnabled val="1"/>
        </dgm:presLayoutVars>
      </dgm:prSet>
      <dgm:spPr/>
      <dgm:t>
        <a:bodyPr/>
        <a:lstStyle/>
        <a:p>
          <a:endParaRPr lang="en-US"/>
        </a:p>
      </dgm:t>
    </dgm:pt>
    <dgm:pt modelId="{7F561CE6-4CDA-442C-9433-37E8510FEC92}" type="pres">
      <dgm:prSet presAssocID="{7EB919AB-937D-4CBB-8A0E-1D31307DC56C}" presName="Name8" presStyleCnt="0"/>
      <dgm:spPr/>
    </dgm:pt>
    <dgm:pt modelId="{8CBF9B5E-BCFA-4962-9F65-C3C895034078}" type="pres">
      <dgm:prSet presAssocID="{7EB919AB-937D-4CBB-8A0E-1D31307DC56C}" presName="level" presStyleLbl="node1" presStyleIdx="1" presStyleCnt="5">
        <dgm:presLayoutVars>
          <dgm:chMax val="1"/>
          <dgm:bulletEnabled val="1"/>
        </dgm:presLayoutVars>
      </dgm:prSet>
      <dgm:spPr/>
      <dgm:t>
        <a:bodyPr/>
        <a:lstStyle/>
        <a:p>
          <a:endParaRPr lang="en-US"/>
        </a:p>
      </dgm:t>
    </dgm:pt>
    <dgm:pt modelId="{CA97E9D7-56D8-435F-B5D0-738C5563E28C}" type="pres">
      <dgm:prSet presAssocID="{7EB919AB-937D-4CBB-8A0E-1D31307DC56C}" presName="levelTx" presStyleLbl="revTx" presStyleIdx="0" presStyleCnt="0">
        <dgm:presLayoutVars>
          <dgm:chMax val="1"/>
          <dgm:bulletEnabled val="1"/>
        </dgm:presLayoutVars>
      </dgm:prSet>
      <dgm:spPr/>
      <dgm:t>
        <a:bodyPr/>
        <a:lstStyle/>
        <a:p>
          <a:endParaRPr lang="en-US"/>
        </a:p>
      </dgm:t>
    </dgm:pt>
    <dgm:pt modelId="{DA041CF7-6081-4437-BD7E-F3E826BC053D}" type="pres">
      <dgm:prSet presAssocID="{50007AE0-49F7-4CFE-9184-823F23F6A6FA}" presName="Name8" presStyleCnt="0"/>
      <dgm:spPr/>
    </dgm:pt>
    <dgm:pt modelId="{E92C91E7-27C7-4197-B334-4165B5882BF4}" type="pres">
      <dgm:prSet presAssocID="{50007AE0-49F7-4CFE-9184-823F23F6A6FA}" presName="level" presStyleLbl="node1" presStyleIdx="2" presStyleCnt="5">
        <dgm:presLayoutVars>
          <dgm:chMax val="1"/>
          <dgm:bulletEnabled val="1"/>
        </dgm:presLayoutVars>
      </dgm:prSet>
      <dgm:spPr/>
      <dgm:t>
        <a:bodyPr/>
        <a:lstStyle/>
        <a:p>
          <a:endParaRPr lang="en-US"/>
        </a:p>
      </dgm:t>
    </dgm:pt>
    <dgm:pt modelId="{B7F96826-5F1A-4E71-ABDA-62C8A2CB9056}" type="pres">
      <dgm:prSet presAssocID="{50007AE0-49F7-4CFE-9184-823F23F6A6FA}" presName="levelTx" presStyleLbl="revTx" presStyleIdx="0" presStyleCnt="0">
        <dgm:presLayoutVars>
          <dgm:chMax val="1"/>
          <dgm:bulletEnabled val="1"/>
        </dgm:presLayoutVars>
      </dgm:prSet>
      <dgm:spPr/>
      <dgm:t>
        <a:bodyPr/>
        <a:lstStyle/>
        <a:p>
          <a:endParaRPr lang="en-US"/>
        </a:p>
      </dgm:t>
    </dgm:pt>
    <dgm:pt modelId="{BA4CBDCA-4545-46AA-A44F-46DFC8E6B87B}" type="pres">
      <dgm:prSet presAssocID="{1CD52C0D-273D-497A-B36C-C36241986FA4}" presName="Name8" presStyleCnt="0"/>
      <dgm:spPr/>
    </dgm:pt>
    <dgm:pt modelId="{94B9CAF1-446D-42E4-A498-8A4C905D7B82}" type="pres">
      <dgm:prSet presAssocID="{1CD52C0D-273D-497A-B36C-C36241986FA4}" presName="level" presStyleLbl="node1" presStyleIdx="3" presStyleCnt="5">
        <dgm:presLayoutVars>
          <dgm:chMax val="1"/>
          <dgm:bulletEnabled val="1"/>
        </dgm:presLayoutVars>
      </dgm:prSet>
      <dgm:spPr/>
      <dgm:t>
        <a:bodyPr/>
        <a:lstStyle/>
        <a:p>
          <a:endParaRPr lang="en-US"/>
        </a:p>
      </dgm:t>
    </dgm:pt>
    <dgm:pt modelId="{2F6A532C-ADF1-45BD-A99B-7B004E3B39CA}" type="pres">
      <dgm:prSet presAssocID="{1CD52C0D-273D-497A-B36C-C36241986FA4}" presName="levelTx" presStyleLbl="revTx" presStyleIdx="0" presStyleCnt="0">
        <dgm:presLayoutVars>
          <dgm:chMax val="1"/>
          <dgm:bulletEnabled val="1"/>
        </dgm:presLayoutVars>
      </dgm:prSet>
      <dgm:spPr/>
      <dgm:t>
        <a:bodyPr/>
        <a:lstStyle/>
        <a:p>
          <a:endParaRPr lang="en-US"/>
        </a:p>
      </dgm:t>
    </dgm:pt>
    <dgm:pt modelId="{FC209E22-0BE0-43A0-824B-6AD75C69E713}" type="pres">
      <dgm:prSet presAssocID="{5B625F58-BD79-43EB-89F1-FE54437A538B}" presName="Name8" presStyleCnt="0"/>
      <dgm:spPr/>
    </dgm:pt>
    <dgm:pt modelId="{2827AD4C-46E1-4046-A123-7E05F934ACB7}" type="pres">
      <dgm:prSet presAssocID="{5B625F58-BD79-43EB-89F1-FE54437A538B}" presName="level" presStyleLbl="node1" presStyleIdx="4" presStyleCnt="5" custLinFactNeighborX="0">
        <dgm:presLayoutVars>
          <dgm:chMax val="1"/>
          <dgm:bulletEnabled val="1"/>
        </dgm:presLayoutVars>
      </dgm:prSet>
      <dgm:spPr/>
      <dgm:t>
        <a:bodyPr/>
        <a:lstStyle/>
        <a:p>
          <a:endParaRPr lang="en-US"/>
        </a:p>
      </dgm:t>
    </dgm:pt>
    <dgm:pt modelId="{63A974A2-4CD3-4C22-954D-F933744528D2}" type="pres">
      <dgm:prSet presAssocID="{5B625F58-BD79-43EB-89F1-FE54437A538B}" presName="levelTx" presStyleLbl="revTx" presStyleIdx="0" presStyleCnt="0">
        <dgm:presLayoutVars>
          <dgm:chMax val="1"/>
          <dgm:bulletEnabled val="1"/>
        </dgm:presLayoutVars>
      </dgm:prSet>
      <dgm:spPr/>
      <dgm:t>
        <a:bodyPr/>
        <a:lstStyle/>
        <a:p>
          <a:endParaRPr lang="en-US"/>
        </a:p>
      </dgm:t>
    </dgm:pt>
  </dgm:ptLst>
  <dgm:cxnLst>
    <dgm:cxn modelId="{32AFA499-890F-44A7-8F9A-4D8BF153FA6A}" type="presOf" srcId="{AECF7CB1-1DFB-48D3-AA88-F34E7ECEF2A8}" destId="{C07FEFFC-7EED-44E9-9791-E371C547A739}" srcOrd="1" destOrd="0" presId="urn:microsoft.com/office/officeart/2005/8/layout/pyramid1"/>
    <dgm:cxn modelId="{41BBFE45-2D95-4360-A05B-04306B46D1A8}" type="presOf" srcId="{1CD52C0D-273D-497A-B36C-C36241986FA4}" destId="{2F6A532C-ADF1-45BD-A99B-7B004E3B39CA}" srcOrd="1" destOrd="0" presId="urn:microsoft.com/office/officeart/2005/8/layout/pyramid1"/>
    <dgm:cxn modelId="{EA36811C-FD7C-4F16-921E-F4173EABB434}" type="presOf" srcId="{5B625F58-BD79-43EB-89F1-FE54437A538B}" destId="{2827AD4C-46E1-4046-A123-7E05F934ACB7}" srcOrd="0" destOrd="0" presId="urn:microsoft.com/office/officeart/2005/8/layout/pyramid1"/>
    <dgm:cxn modelId="{E6C735AA-5D8E-4AD8-B667-97DEBAD3E430}" type="presOf" srcId="{7EB919AB-937D-4CBB-8A0E-1D31307DC56C}" destId="{CA97E9D7-56D8-435F-B5D0-738C5563E28C}" srcOrd="1" destOrd="0" presId="urn:microsoft.com/office/officeart/2005/8/layout/pyramid1"/>
    <dgm:cxn modelId="{90C8672F-1C66-4B80-924E-D5B7CEE4991E}" type="presOf" srcId="{AECF7CB1-1DFB-48D3-AA88-F34E7ECEF2A8}" destId="{EE6547B3-0F2E-4D09-9C4F-09E828FD4C30}" srcOrd="0" destOrd="0" presId="urn:microsoft.com/office/officeart/2005/8/layout/pyramid1"/>
    <dgm:cxn modelId="{581C75FC-283C-4AA3-9343-FA023BACEB8E}" srcId="{353843B1-4AB0-4171-9116-A6F6746F1DE2}" destId="{AECF7CB1-1DFB-48D3-AA88-F34E7ECEF2A8}" srcOrd="0" destOrd="0" parTransId="{8047DFAB-4F2E-40F3-9743-0E08201E1D10}" sibTransId="{4D2034CB-6F44-4138-AB3D-BBFF54A03C4B}"/>
    <dgm:cxn modelId="{2DCD6D5B-D420-4195-9264-CBF2FD8E73DE}" type="presOf" srcId="{1CD52C0D-273D-497A-B36C-C36241986FA4}" destId="{94B9CAF1-446D-42E4-A498-8A4C905D7B82}" srcOrd="0" destOrd="0" presId="urn:microsoft.com/office/officeart/2005/8/layout/pyramid1"/>
    <dgm:cxn modelId="{55D4ADCF-5E3F-4426-B65F-DC4347CCC79F}" srcId="{353843B1-4AB0-4171-9116-A6F6746F1DE2}" destId="{50007AE0-49F7-4CFE-9184-823F23F6A6FA}" srcOrd="2" destOrd="0" parTransId="{0512195C-3B40-47E6-93F6-8B08C3306E86}" sibTransId="{D506526C-FD07-45C8-AF7E-45C1A793D885}"/>
    <dgm:cxn modelId="{4620D9D8-C96D-4C5E-B14C-5880568783F5}" type="presOf" srcId="{50007AE0-49F7-4CFE-9184-823F23F6A6FA}" destId="{B7F96826-5F1A-4E71-ABDA-62C8A2CB9056}" srcOrd="1" destOrd="0" presId="urn:microsoft.com/office/officeart/2005/8/layout/pyramid1"/>
    <dgm:cxn modelId="{B8FF9872-DAC9-413C-814B-13954C597E17}" type="presOf" srcId="{353843B1-4AB0-4171-9116-A6F6746F1DE2}" destId="{51C80390-4DC1-40BA-B33B-AA0740BD7D2A}" srcOrd="0" destOrd="0" presId="urn:microsoft.com/office/officeart/2005/8/layout/pyramid1"/>
    <dgm:cxn modelId="{AA43D883-431B-40B9-9269-C414D7CC741F}" type="presOf" srcId="{7EB919AB-937D-4CBB-8A0E-1D31307DC56C}" destId="{8CBF9B5E-BCFA-4962-9F65-C3C895034078}" srcOrd="0" destOrd="0" presId="urn:microsoft.com/office/officeart/2005/8/layout/pyramid1"/>
    <dgm:cxn modelId="{EB60F8B4-301E-473A-8608-DD3879E9998B}" type="presOf" srcId="{50007AE0-49F7-4CFE-9184-823F23F6A6FA}" destId="{E92C91E7-27C7-4197-B334-4165B5882BF4}" srcOrd="0" destOrd="0" presId="urn:microsoft.com/office/officeart/2005/8/layout/pyramid1"/>
    <dgm:cxn modelId="{95EAC07C-C5E9-4BD7-B30F-12E1D9E4EA38}" srcId="{353843B1-4AB0-4171-9116-A6F6746F1DE2}" destId="{1CD52C0D-273D-497A-B36C-C36241986FA4}" srcOrd="3" destOrd="0" parTransId="{8E80DFF9-7F3F-4DD1-8D9C-744C36AA665D}" sibTransId="{2BA5EEB5-514D-46FA-9998-C08885440146}"/>
    <dgm:cxn modelId="{51083A66-E2CB-4A84-A592-E7323D8644A1}" srcId="{353843B1-4AB0-4171-9116-A6F6746F1DE2}" destId="{7EB919AB-937D-4CBB-8A0E-1D31307DC56C}" srcOrd="1" destOrd="0" parTransId="{1B2BCE49-29B2-4D38-AF1F-CA6D1CABDAEC}" sibTransId="{8B44CC7F-3A1E-44E6-AF77-20AF34C61E07}"/>
    <dgm:cxn modelId="{06AC76FB-B9DB-4181-B240-704F50386FD9}" type="presOf" srcId="{5B625F58-BD79-43EB-89F1-FE54437A538B}" destId="{63A974A2-4CD3-4C22-954D-F933744528D2}" srcOrd="1" destOrd="0" presId="urn:microsoft.com/office/officeart/2005/8/layout/pyramid1"/>
    <dgm:cxn modelId="{B2CD3969-CC5D-4A94-B8DA-839C7C16A4B8}" srcId="{353843B1-4AB0-4171-9116-A6F6746F1DE2}" destId="{5B625F58-BD79-43EB-89F1-FE54437A538B}" srcOrd="4" destOrd="0" parTransId="{07AAA1BF-9766-460C-A30C-B5C297AE615D}" sibTransId="{6726C7DC-C017-439C-9168-768192FEB62D}"/>
    <dgm:cxn modelId="{EFF38D01-F353-44D4-B164-EE35EFDFBEB2}" type="presParOf" srcId="{51C80390-4DC1-40BA-B33B-AA0740BD7D2A}" destId="{EF3E6C0F-7222-4FE9-BCA3-187152ADDE8E}" srcOrd="0" destOrd="0" presId="urn:microsoft.com/office/officeart/2005/8/layout/pyramid1"/>
    <dgm:cxn modelId="{D661212B-3D08-4A4F-97DD-361889DDDDEB}" type="presParOf" srcId="{EF3E6C0F-7222-4FE9-BCA3-187152ADDE8E}" destId="{EE6547B3-0F2E-4D09-9C4F-09E828FD4C30}" srcOrd="0" destOrd="0" presId="urn:microsoft.com/office/officeart/2005/8/layout/pyramid1"/>
    <dgm:cxn modelId="{35F1B477-F366-4B43-9162-0010C622D48E}" type="presParOf" srcId="{EF3E6C0F-7222-4FE9-BCA3-187152ADDE8E}" destId="{C07FEFFC-7EED-44E9-9791-E371C547A739}" srcOrd="1" destOrd="0" presId="urn:microsoft.com/office/officeart/2005/8/layout/pyramid1"/>
    <dgm:cxn modelId="{68A84C99-CC5B-4674-8943-F1C907A24892}" type="presParOf" srcId="{51C80390-4DC1-40BA-B33B-AA0740BD7D2A}" destId="{7F561CE6-4CDA-442C-9433-37E8510FEC92}" srcOrd="1" destOrd="0" presId="urn:microsoft.com/office/officeart/2005/8/layout/pyramid1"/>
    <dgm:cxn modelId="{3EDA6330-886D-44D1-A6C7-E2B9A489A3BD}" type="presParOf" srcId="{7F561CE6-4CDA-442C-9433-37E8510FEC92}" destId="{8CBF9B5E-BCFA-4962-9F65-C3C895034078}" srcOrd="0" destOrd="0" presId="urn:microsoft.com/office/officeart/2005/8/layout/pyramid1"/>
    <dgm:cxn modelId="{24A4E107-D64C-42B3-B83B-D4D02D84FC22}" type="presParOf" srcId="{7F561CE6-4CDA-442C-9433-37E8510FEC92}" destId="{CA97E9D7-56D8-435F-B5D0-738C5563E28C}" srcOrd="1" destOrd="0" presId="urn:microsoft.com/office/officeart/2005/8/layout/pyramid1"/>
    <dgm:cxn modelId="{425146F3-3A8E-4E80-AC5C-C59CC653B373}" type="presParOf" srcId="{51C80390-4DC1-40BA-B33B-AA0740BD7D2A}" destId="{DA041CF7-6081-4437-BD7E-F3E826BC053D}" srcOrd="2" destOrd="0" presId="urn:microsoft.com/office/officeart/2005/8/layout/pyramid1"/>
    <dgm:cxn modelId="{C0FDE65B-F6E3-46E3-8F15-06F1459F5484}" type="presParOf" srcId="{DA041CF7-6081-4437-BD7E-F3E826BC053D}" destId="{E92C91E7-27C7-4197-B334-4165B5882BF4}" srcOrd="0" destOrd="0" presId="urn:microsoft.com/office/officeart/2005/8/layout/pyramid1"/>
    <dgm:cxn modelId="{82B6FDCC-4ABC-45FA-AD72-85F8A99749AA}" type="presParOf" srcId="{DA041CF7-6081-4437-BD7E-F3E826BC053D}" destId="{B7F96826-5F1A-4E71-ABDA-62C8A2CB9056}" srcOrd="1" destOrd="0" presId="urn:microsoft.com/office/officeart/2005/8/layout/pyramid1"/>
    <dgm:cxn modelId="{DDF55C07-A5EE-453A-892C-4E096B203ABF}" type="presParOf" srcId="{51C80390-4DC1-40BA-B33B-AA0740BD7D2A}" destId="{BA4CBDCA-4545-46AA-A44F-46DFC8E6B87B}" srcOrd="3" destOrd="0" presId="urn:microsoft.com/office/officeart/2005/8/layout/pyramid1"/>
    <dgm:cxn modelId="{325F2DE2-5132-452B-B5CA-E47DB60BFF27}" type="presParOf" srcId="{BA4CBDCA-4545-46AA-A44F-46DFC8E6B87B}" destId="{94B9CAF1-446D-42E4-A498-8A4C905D7B82}" srcOrd="0" destOrd="0" presId="urn:microsoft.com/office/officeart/2005/8/layout/pyramid1"/>
    <dgm:cxn modelId="{BF468838-F3C3-4955-BFF4-9DBFC4449BE2}" type="presParOf" srcId="{BA4CBDCA-4545-46AA-A44F-46DFC8E6B87B}" destId="{2F6A532C-ADF1-45BD-A99B-7B004E3B39CA}" srcOrd="1" destOrd="0" presId="urn:microsoft.com/office/officeart/2005/8/layout/pyramid1"/>
    <dgm:cxn modelId="{BFF8075E-2E60-4E54-B968-A327F2342396}" type="presParOf" srcId="{51C80390-4DC1-40BA-B33B-AA0740BD7D2A}" destId="{FC209E22-0BE0-43A0-824B-6AD75C69E713}" srcOrd="4" destOrd="0" presId="urn:microsoft.com/office/officeart/2005/8/layout/pyramid1"/>
    <dgm:cxn modelId="{3EC5924D-586A-48B0-8310-35AA99CF4C20}" type="presParOf" srcId="{FC209E22-0BE0-43A0-824B-6AD75C69E713}" destId="{2827AD4C-46E1-4046-A123-7E05F934ACB7}" srcOrd="0" destOrd="0" presId="urn:microsoft.com/office/officeart/2005/8/layout/pyramid1"/>
    <dgm:cxn modelId="{1ECF6DCE-1B12-4893-AC89-E8455C5FA530}" type="presParOf" srcId="{FC209E22-0BE0-43A0-824B-6AD75C69E713}" destId="{63A974A2-4CD3-4C22-954D-F933744528D2}" srcOrd="1" destOrd="0" presId="urn:microsoft.com/office/officeart/2005/8/layout/pyramid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F37928-DDD1-416C-95EF-1D8863C42A97}" type="doc">
      <dgm:prSet loTypeId="urn:microsoft.com/office/officeart/2005/8/layout/default#1" loCatId="list" qsTypeId="urn:microsoft.com/office/officeart/2005/8/quickstyle/simple1" qsCatId="simple" csTypeId="urn:microsoft.com/office/officeart/2005/8/colors/accent6_2" csCatId="accent6" phldr="1"/>
      <dgm:spPr/>
      <dgm:t>
        <a:bodyPr/>
        <a:lstStyle/>
        <a:p>
          <a:endParaRPr lang="en-US"/>
        </a:p>
      </dgm:t>
    </dgm:pt>
    <dgm:pt modelId="{1CC10EA8-5E74-4DE7-AC76-859B44AD24C5}">
      <dgm:prSet phldrT="[Text]"/>
      <dgm:spPr/>
      <dgm:t>
        <a:bodyPr/>
        <a:lstStyle/>
        <a:p>
          <a:r>
            <a:rPr lang="en-US" dirty="0" smtClean="0"/>
            <a:t>Occupation/Skills defined by B&amp;I</a:t>
          </a:r>
          <a:endParaRPr lang="en-US" dirty="0"/>
        </a:p>
      </dgm:t>
    </dgm:pt>
    <dgm:pt modelId="{DFCC3F73-F54E-4612-A28F-A4B630BCE199}" type="parTrans" cxnId="{02A25E0F-69AA-4FFE-ADB6-1F6716B693E7}">
      <dgm:prSet/>
      <dgm:spPr/>
      <dgm:t>
        <a:bodyPr/>
        <a:lstStyle/>
        <a:p>
          <a:endParaRPr lang="en-US"/>
        </a:p>
      </dgm:t>
    </dgm:pt>
    <dgm:pt modelId="{13B70701-C813-40FE-BF06-0A678C2C8499}" type="sibTrans" cxnId="{02A25E0F-69AA-4FFE-ADB6-1F6716B693E7}">
      <dgm:prSet/>
      <dgm:spPr/>
      <dgm:t>
        <a:bodyPr/>
        <a:lstStyle/>
        <a:p>
          <a:endParaRPr lang="en-US"/>
        </a:p>
      </dgm:t>
    </dgm:pt>
    <dgm:pt modelId="{50656643-406A-4C43-AEE2-EA23149B58D6}">
      <dgm:prSet phldrT="[Text]"/>
      <dgm:spPr/>
      <dgm:t>
        <a:bodyPr/>
        <a:lstStyle/>
        <a:p>
          <a:r>
            <a:rPr lang="en-US" dirty="0" smtClean="0"/>
            <a:t>Standards/Alignment to Core knowledge</a:t>
          </a:r>
          <a:endParaRPr lang="en-US" dirty="0"/>
        </a:p>
      </dgm:t>
    </dgm:pt>
    <dgm:pt modelId="{76C6F9B1-AA6D-476B-BE5A-240A362AB443}" type="parTrans" cxnId="{F0A0CB8A-CE4A-4854-9C0F-56EA6869C93F}">
      <dgm:prSet/>
      <dgm:spPr/>
      <dgm:t>
        <a:bodyPr/>
        <a:lstStyle/>
        <a:p>
          <a:endParaRPr lang="en-US"/>
        </a:p>
      </dgm:t>
    </dgm:pt>
    <dgm:pt modelId="{4C645FB0-F2DA-45F0-8062-C9BF7762B99F}" type="sibTrans" cxnId="{F0A0CB8A-CE4A-4854-9C0F-56EA6869C93F}">
      <dgm:prSet/>
      <dgm:spPr/>
      <dgm:t>
        <a:bodyPr/>
        <a:lstStyle/>
        <a:p>
          <a:endParaRPr lang="en-US"/>
        </a:p>
      </dgm:t>
    </dgm:pt>
    <dgm:pt modelId="{E009BFBC-8352-414A-834E-458B848ADC55}">
      <dgm:prSet phldrT="[Text]"/>
      <dgm:spPr/>
      <dgm:t>
        <a:bodyPr/>
        <a:lstStyle/>
        <a:p>
          <a:r>
            <a:rPr lang="en-US" dirty="0" smtClean="0"/>
            <a:t>Extended Learning Opportunities</a:t>
          </a:r>
          <a:endParaRPr lang="en-US" dirty="0"/>
        </a:p>
      </dgm:t>
    </dgm:pt>
    <dgm:pt modelId="{D251881B-CE71-4A2C-9CC5-FAFF61485C14}" type="parTrans" cxnId="{ADA2716B-F64D-49AF-9276-8B8E81BAEB53}">
      <dgm:prSet/>
      <dgm:spPr/>
      <dgm:t>
        <a:bodyPr/>
        <a:lstStyle/>
        <a:p>
          <a:endParaRPr lang="en-US"/>
        </a:p>
      </dgm:t>
    </dgm:pt>
    <dgm:pt modelId="{1A2FF2D9-AB48-4573-89DD-34885C4DF8D9}" type="sibTrans" cxnId="{ADA2716B-F64D-49AF-9276-8B8E81BAEB53}">
      <dgm:prSet/>
      <dgm:spPr/>
      <dgm:t>
        <a:bodyPr/>
        <a:lstStyle/>
        <a:p>
          <a:endParaRPr lang="en-US"/>
        </a:p>
      </dgm:t>
    </dgm:pt>
    <dgm:pt modelId="{A919ED2F-B1CC-4F73-BBB8-3F2A7330E515}">
      <dgm:prSet phldrT="[Text]"/>
      <dgm:spPr/>
      <dgm:t>
        <a:bodyPr/>
        <a:lstStyle/>
        <a:p>
          <a:r>
            <a:rPr lang="en-US" dirty="0" smtClean="0"/>
            <a:t>Plan of Study/ICAP</a:t>
          </a:r>
          <a:endParaRPr lang="en-US" dirty="0"/>
        </a:p>
      </dgm:t>
    </dgm:pt>
    <dgm:pt modelId="{9BC72B58-EB78-4E8D-AB11-CFB964D627A5}" type="parTrans" cxnId="{6234813D-63C9-4A01-B12E-76F03EC815D0}">
      <dgm:prSet/>
      <dgm:spPr/>
      <dgm:t>
        <a:bodyPr/>
        <a:lstStyle/>
        <a:p>
          <a:endParaRPr lang="en-US"/>
        </a:p>
      </dgm:t>
    </dgm:pt>
    <dgm:pt modelId="{89628B07-99D3-4FA6-A5FC-B566E0B0ACE6}" type="sibTrans" cxnId="{6234813D-63C9-4A01-B12E-76F03EC815D0}">
      <dgm:prSet/>
      <dgm:spPr/>
      <dgm:t>
        <a:bodyPr/>
        <a:lstStyle/>
        <a:p>
          <a:endParaRPr lang="en-US"/>
        </a:p>
      </dgm:t>
    </dgm:pt>
    <dgm:pt modelId="{555184FC-EBB5-4124-927F-8F432B3E3FBB}">
      <dgm:prSet phldrT="[Text]"/>
      <dgm:spPr/>
      <dgm:t>
        <a:bodyPr/>
        <a:lstStyle/>
        <a:p>
          <a:r>
            <a:rPr lang="en-US" dirty="0" smtClean="0"/>
            <a:t>Demonstration/Measurement  of skill attainment</a:t>
          </a:r>
          <a:endParaRPr lang="en-US" dirty="0"/>
        </a:p>
      </dgm:t>
    </dgm:pt>
    <dgm:pt modelId="{C9420819-3785-4330-9DDB-8B6CA0299BAB}" type="sibTrans" cxnId="{CE0AD8EA-013B-450D-BE60-9279887F1476}">
      <dgm:prSet/>
      <dgm:spPr/>
      <dgm:t>
        <a:bodyPr/>
        <a:lstStyle/>
        <a:p>
          <a:endParaRPr lang="en-US"/>
        </a:p>
      </dgm:t>
    </dgm:pt>
    <dgm:pt modelId="{D5E8F65F-6C3A-47D2-8C00-DCB642E6580F}" type="parTrans" cxnId="{CE0AD8EA-013B-450D-BE60-9279887F1476}">
      <dgm:prSet/>
      <dgm:spPr/>
      <dgm:t>
        <a:bodyPr/>
        <a:lstStyle/>
        <a:p>
          <a:endParaRPr lang="en-US"/>
        </a:p>
      </dgm:t>
    </dgm:pt>
    <dgm:pt modelId="{ED843362-2338-4C14-B713-4A005CCCA48C}" type="pres">
      <dgm:prSet presAssocID="{29F37928-DDD1-416C-95EF-1D8863C42A97}" presName="diagram" presStyleCnt="0">
        <dgm:presLayoutVars>
          <dgm:dir/>
          <dgm:resizeHandles val="exact"/>
        </dgm:presLayoutVars>
      </dgm:prSet>
      <dgm:spPr/>
      <dgm:t>
        <a:bodyPr/>
        <a:lstStyle/>
        <a:p>
          <a:endParaRPr lang="en-US"/>
        </a:p>
      </dgm:t>
    </dgm:pt>
    <dgm:pt modelId="{45BD6EA4-BAA7-4D20-9C35-988589156336}" type="pres">
      <dgm:prSet presAssocID="{1CC10EA8-5E74-4DE7-AC76-859B44AD24C5}" presName="node" presStyleLbl="node1" presStyleIdx="0" presStyleCnt="5" custScaleY="98694" custLinFactNeighborX="6275" custLinFactNeighborY="6046">
        <dgm:presLayoutVars>
          <dgm:bulletEnabled val="1"/>
        </dgm:presLayoutVars>
      </dgm:prSet>
      <dgm:spPr/>
      <dgm:t>
        <a:bodyPr/>
        <a:lstStyle/>
        <a:p>
          <a:endParaRPr lang="en-US"/>
        </a:p>
      </dgm:t>
    </dgm:pt>
    <dgm:pt modelId="{37470DF8-FFB5-48DC-A353-8907E7B8ADDE}" type="pres">
      <dgm:prSet presAssocID="{13B70701-C813-40FE-BF06-0A678C2C8499}" presName="sibTrans" presStyleCnt="0"/>
      <dgm:spPr/>
    </dgm:pt>
    <dgm:pt modelId="{8D9AC625-6821-4B11-B451-AD734A6B82BA}" type="pres">
      <dgm:prSet presAssocID="{50656643-406A-4C43-AEE2-EA23149B58D6}" presName="node" presStyleLbl="node1" presStyleIdx="1" presStyleCnt="5" custScaleY="96077" custLinFactNeighborX="-817" custLinFactNeighborY="4085">
        <dgm:presLayoutVars>
          <dgm:bulletEnabled val="1"/>
        </dgm:presLayoutVars>
      </dgm:prSet>
      <dgm:spPr/>
      <dgm:t>
        <a:bodyPr/>
        <a:lstStyle/>
        <a:p>
          <a:endParaRPr lang="en-US"/>
        </a:p>
      </dgm:t>
    </dgm:pt>
    <dgm:pt modelId="{B27C56C9-71DD-4A65-A5DF-4CFD5D2466F3}" type="pres">
      <dgm:prSet presAssocID="{4C645FB0-F2DA-45F0-8062-C9BF7762B99F}" presName="sibTrans" presStyleCnt="0"/>
      <dgm:spPr/>
    </dgm:pt>
    <dgm:pt modelId="{3DCEDF12-4586-48C8-B384-3D05C5AD82D1}" type="pres">
      <dgm:prSet presAssocID="{E009BFBC-8352-414A-834E-458B848ADC55}" presName="node" presStyleLbl="node1" presStyleIdx="2" presStyleCnt="5" custScaleY="98693" custLinFactNeighborX="-6667" custLinFactNeighborY="5393">
        <dgm:presLayoutVars>
          <dgm:bulletEnabled val="1"/>
        </dgm:presLayoutVars>
      </dgm:prSet>
      <dgm:spPr/>
      <dgm:t>
        <a:bodyPr/>
        <a:lstStyle/>
        <a:p>
          <a:endParaRPr lang="en-US"/>
        </a:p>
      </dgm:t>
    </dgm:pt>
    <dgm:pt modelId="{AD940B92-42FE-4792-9498-D02FEFFB7518}" type="pres">
      <dgm:prSet presAssocID="{1A2FF2D9-AB48-4573-89DD-34885C4DF8D9}" presName="sibTrans" presStyleCnt="0"/>
      <dgm:spPr/>
    </dgm:pt>
    <dgm:pt modelId="{3C60E5D4-4632-4C5C-9381-EFCC2BC65B77}" type="pres">
      <dgm:prSet presAssocID="{555184FC-EBB5-4124-927F-8F432B3E3FBB}" presName="node" presStyleLbl="node1" presStyleIdx="3" presStyleCnt="5" custScaleY="46404" custLinFactNeighborX="54804" custLinFactNeighborY="53431">
        <dgm:presLayoutVars>
          <dgm:bulletEnabled val="1"/>
        </dgm:presLayoutVars>
      </dgm:prSet>
      <dgm:spPr/>
      <dgm:t>
        <a:bodyPr/>
        <a:lstStyle/>
        <a:p>
          <a:endParaRPr lang="en-US"/>
        </a:p>
      </dgm:t>
    </dgm:pt>
    <dgm:pt modelId="{0CEBFD22-0924-48F3-9A47-B42BAC35EA63}" type="pres">
      <dgm:prSet presAssocID="{C9420819-3785-4330-9DDB-8B6CA0299BAB}" presName="sibTrans" presStyleCnt="0"/>
      <dgm:spPr/>
    </dgm:pt>
    <dgm:pt modelId="{54794828-0986-4E50-AA57-98F7F8710B23}" type="pres">
      <dgm:prSet presAssocID="{A919ED2F-B1CC-4F73-BBB8-3F2A7330E515}" presName="node" presStyleLbl="node1" presStyleIdx="4" presStyleCnt="5" custScaleY="84315" custLinFactNeighborX="-55817" custLinFactNeighborY="-11274">
        <dgm:presLayoutVars>
          <dgm:bulletEnabled val="1"/>
        </dgm:presLayoutVars>
      </dgm:prSet>
      <dgm:spPr/>
      <dgm:t>
        <a:bodyPr/>
        <a:lstStyle/>
        <a:p>
          <a:endParaRPr lang="en-US"/>
        </a:p>
      </dgm:t>
    </dgm:pt>
  </dgm:ptLst>
  <dgm:cxnLst>
    <dgm:cxn modelId="{CE0AD8EA-013B-450D-BE60-9279887F1476}" srcId="{29F37928-DDD1-416C-95EF-1D8863C42A97}" destId="{555184FC-EBB5-4124-927F-8F432B3E3FBB}" srcOrd="3" destOrd="0" parTransId="{D5E8F65F-6C3A-47D2-8C00-DCB642E6580F}" sibTransId="{C9420819-3785-4330-9DDB-8B6CA0299BAB}"/>
    <dgm:cxn modelId="{18041446-31E9-4BB7-B990-288F4C375D33}" type="presOf" srcId="{555184FC-EBB5-4124-927F-8F432B3E3FBB}" destId="{3C60E5D4-4632-4C5C-9381-EFCC2BC65B77}" srcOrd="0" destOrd="0" presId="urn:microsoft.com/office/officeart/2005/8/layout/default#1"/>
    <dgm:cxn modelId="{AAB602C2-33E7-4945-A2CF-378FE58D84BC}" type="presOf" srcId="{A919ED2F-B1CC-4F73-BBB8-3F2A7330E515}" destId="{54794828-0986-4E50-AA57-98F7F8710B23}" srcOrd="0" destOrd="0" presId="urn:microsoft.com/office/officeart/2005/8/layout/default#1"/>
    <dgm:cxn modelId="{5BF55F4F-DC6F-49EB-A02A-FB8BA5BC9966}" type="presOf" srcId="{50656643-406A-4C43-AEE2-EA23149B58D6}" destId="{8D9AC625-6821-4B11-B451-AD734A6B82BA}" srcOrd="0" destOrd="0" presId="urn:microsoft.com/office/officeart/2005/8/layout/default#1"/>
    <dgm:cxn modelId="{02A25E0F-69AA-4FFE-ADB6-1F6716B693E7}" srcId="{29F37928-DDD1-416C-95EF-1D8863C42A97}" destId="{1CC10EA8-5E74-4DE7-AC76-859B44AD24C5}" srcOrd="0" destOrd="0" parTransId="{DFCC3F73-F54E-4612-A28F-A4B630BCE199}" sibTransId="{13B70701-C813-40FE-BF06-0A678C2C8499}"/>
    <dgm:cxn modelId="{84413213-9C90-485B-B48C-EC549DA6189D}" type="presOf" srcId="{1CC10EA8-5E74-4DE7-AC76-859B44AD24C5}" destId="{45BD6EA4-BAA7-4D20-9C35-988589156336}" srcOrd="0" destOrd="0" presId="urn:microsoft.com/office/officeart/2005/8/layout/default#1"/>
    <dgm:cxn modelId="{EC283A69-2B8F-4491-97BF-FEE111144E72}" type="presOf" srcId="{29F37928-DDD1-416C-95EF-1D8863C42A97}" destId="{ED843362-2338-4C14-B713-4A005CCCA48C}" srcOrd="0" destOrd="0" presId="urn:microsoft.com/office/officeart/2005/8/layout/default#1"/>
    <dgm:cxn modelId="{F0A0CB8A-CE4A-4854-9C0F-56EA6869C93F}" srcId="{29F37928-DDD1-416C-95EF-1D8863C42A97}" destId="{50656643-406A-4C43-AEE2-EA23149B58D6}" srcOrd="1" destOrd="0" parTransId="{76C6F9B1-AA6D-476B-BE5A-240A362AB443}" sibTransId="{4C645FB0-F2DA-45F0-8062-C9BF7762B99F}"/>
    <dgm:cxn modelId="{6234813D-63C9-4A01-B12E-76F03EC815D0}" srcId="{29F37928-DDD1-416C-95EF-1D8863C42A97}" destId="{A919ED2F-B1CC-4F73-BBB8-3F2A7330E515}" srcOrd="4" destOrd="0" parTransId="{9BC72B58-EB78-4E8D-AB11-CFB964D627A5}" sibTransId="{89628B07-99D3-4FA6-A5FC-B566E0B0ACE6}"/>
    <dgm:cxn modelId="{ADA2716B-F64D-49AF-9276-8B8E81BAEB53}" srcId="{29F37928-DDD1-416C-95EF-1D8863C42A97}" destId="{E009BFBC-8352-414A-834E-458B848ADC55}" srcOrd="2" destOrd="0" parTransId="{D251881B-CE71-4A2C-9CC5-FAFF61485C14}" sibTransId="{1A2FF2D9-AB48-4573-89DD-34885C4DF8D9}"/>
    <dgm:cxn modelId="{5C99B6A7-EB68-4584-B464-CF14C92E1D78}" type="presOf" srcId="{E009BFBC-8352-414A-834E-458B848ADC55}" destId="{3DCEDF12-4586-48C8-B384-3D05C5AD82D1}" srcOrd="0" destOrd="0" presId="urn:microsoft.com/office/officeart/2005/8/layout/default#1"/>
    <dgm:cxn modelId="{DA92B4C5-5570-409E-997D-805AE58F457F}" type="presParOf" srcId="{ED843362-2338-4C14-B713-4A005CCCA48C}" destId="{45BD6EA4-BAA7-4D20-9C35-988589156336}" srcOrd="0" destOrd="0" presId="urn:microsoft.com/office/officeart/2005/8/layout/default#1"/>
    <dgm:cxn modelId="{EC0D2C31-9628-4A10-A317-477C601BE00B}" type="presParOf" srcId="{ED843362-2338-4C14-B713-4A005CCCA48C}" destId="{37470DF8-FFB5-48DC-A353-8907E7B8ADDE}" srcOrd="1" destOrd="0" presId="urn:microsoft.com/office/officeart/2005/8/layout/default#1"/>
    <dgm:cxn modelId="{1294F5AC-CFF5-4E96-BCFC-9CB7B28802C2}" type="presParOf" srcId="{ED843362-2338-4C14-B713-4A005CCCA48C}" destId="{8D9AC625-6821-4B11-B451-AD734A6B82BA}" srcOrd="2" destOrd="0" presId="urn:microsoft.com/office/officeart/2005/8/layout/default#1"/>
    <dgm:cxn modelId="{AD9179D7-B729-4B83-B8C5-9F45E8FCF3B2}" type="presParOf" srcId="{ED843362-2338-4C14-B713-4A005CCCA48C}" destId="{B27C56C9-71DD-4A65-A5DF-4CFD5D2466F3}" srcOrd="3" destOrd="0" presId="urn:microsoft.com/office/officeart/2005/8/layout/default#1"/>
    <dgm:cxn modelId="{0A2E27F7-6C6D-42C6-B0D4-F877B1E311A5}" type="presParOf" srcId="{ED843362-2338-4C14-B713-4A005CCCA48C}" destId="{3DCEDF12-4586-48C8-B384-3D05C5AD82D1}" srcOrd="4" destOrd="0" presId="urn:microsoft.com/office/officeart/2005/8/layout/default#1"/>
    <dgm:cxn modelId="{E5C6AF7F-A44E-4AE2-97BB-C2B5E04F7E99}" type="presParOf" srcId="{ED843362-2338-4C14-B713-4A005CCCA48C}" destId="{AD940B92-42FE-4792-9498-D02FEFFB7518}" srcOrd="5" destOrd="0" presId="urn:microsoft.com/office/officeart/2005/8/layout/default#1"/>
    <dgm:cxn modelId="{43128732-B89D-4E56-8D44-A76ADC829015}" type="presParOf" srcId="{ED843362-2338-4C14-B713-4A005CCCA48C}" destId="{3C60E5D4-4632-4C5C-9381-EFCC2BC65B77}" srcOrd="6" destOrd="0" presId="urn:microsoft.com/office/officeart/2005/8/layout/default#1"/>
    <dgm:cxn modelId="{7DB0B85B-F9E6-4C50-A52E-175A0AFB9121}" type="presParOf" srcId="{ED843362-2338-4C14-B713-4A005CCCA48C}" destId="{0CEBFD22-0924-48F3-9A47-B42BAC35EA63}" srcOrd="7" destOrd="0" presId="urn:microsoft.com/office/officeart/2005/8/layout/default#1"/>
    <dgm:cxn modelId="{8FECF12A-1F38-4921-A303-FE344BE05AAF}" type="presParOf" srcId="{ED843362-2338-4C14-B713-4A005CCCA48C}" destId="{54794828-0986-4E50-AA57-98F7F8710B23}"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6547B3-0F2E-4D09-9C4F-09E828FD4C30}">
      <dsp:nvSpPr>
        <dsp:cNvPr id="0" name=""/>
        <dsp:cNvSpPr/>
      </dsp:nvSpPr>
      <dsp:spPr>
        <a:xfrm>
          <a:off x="3645648" y="0"/>
          <a:ext cx="1852702" cy="881017"/>
        </a:xfrm>
        <a:prstGeom prst="trapezoid">
          <a:avLst>
            <a:gd name="adj" fmla="val 10378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0" kern="1200" dirty="0" smtClean="0"/>
            <a:t>Elementary: </a:t>
          </a:r>
          <a:r>
            <a:rPr lang="en-US" sz="1800" b="1" kern="1200" dirty="0" smtClean="0"/>
            <a:t>Career Awarenes</a:t>
          </a:r>
          <a:r>
            <a:rPr lang="en-US" sz="2000" b="1" kern="1200" dirty="0" smtClean="0"/>
            <a:t>s</a:t>
          </a:r>
          <a:endParaRPr lang="en-US" sz="2000" b="1" kern="1200" dirty="0"/>
        </a:p>
      </dsp:txBody>
      <dsp:txXfrm>
        <a:off x="3645648" y="0"/>
        <a:ext cx="1852702" cy="881017"/>
      </dsp:txXfrm>
    </dsp:sp>
    <dsp:sp modelId="{8CBF9B5E-BCFA-4962-9F65-C3C895034078}">
      <dsp:nvSpPr>
        <dsp:cNvPr id="0" name=""/>
        <dsp:cNvSpPr/>
      </dsp:nvSpPr>
      <dsp:spPr>
        <a:xfrm>
          <a:off x="2743199" y="881017"/>
          <a:ext cx="3657599" cy="881017"/>
        </a:xfrm>
        <a:prstGeom prst="trapezoid">
          <a:avLst>
            <a:gd name="adj" fmla="val 103789"/>
          </a:avLst>
        </a:prstGeom>
        <a:solidFill>
          <a:srgbClr val="EBD8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Middle: </a:t>
          </a:r>
        </a:p>
        <a:p>
          <a:pPr lvl="0" algn="ctr" defTabSz="933450">
            <a:lnSpc>
              <a:spcPct val="90000"/>
            </a:lnSpc>
            <a:spcBef>
              <a:spcPct val="0"/>
            </a:spcBef>
            <a:spcAft>
              <a:spcPct val="35000"/>
            </a:spcAft>
          </a:pPr>
          <a:r>
            <a:rPr lang="en-US" sz="2100" b="1" kern="1200" dirty="0" smtClean="0"/>
            <a:t>Career Exploration</a:t>
          </a:r>
          <a:endParaRPr lang="en-US" sz="2100" b="1" kern="1200" dirty="0"/>
        </a:p>
      </dsp:txBody>
      <dsp:txXfrm>
        <a:off x="3383279" y="881017"/>
        <a:ext cx="2377439" cy="881017"/>
      </dsp:txXfrm>
    </dsp:sp>
    <dsp:sp modelId="{E92C91E7-27C7-4197-B334-4165B5882BF4}">
      <dsp:nvSpPr>
        <dsp:cNvPr id="0" name=""/>
        <dsp:cNvSpPr/>
      </dsp:nvSpPr>
      <dsp:spPr>
        <a:xfrm>
          <a:off x="1828799" y="1762034"/>
          <a:ext cx="5486399" cy="881017"/>
        </a:xfrm>
        <a:prstGeom prst="trapezoid">
          <a:avLst>
            <a:gd name="adj" fmla="val 103789"/>
          </a:avLst>
        </a:prstGeom>
        <a:solidFill>
          <a:srgbClr val="7030A0">
            <a:alpha val="6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High: </a:t>
          </a:r>
          <a:r>
            <a:rPr lang="en-US" sz="2100" b="1" kern="1200" dirty="0" smtClean="0"/>
            <a:t>Career Concentration</a:t>
          </a:r>
          <a:endParaRPr lang="en-US" sz="2100" b="1" kern="1200" dirty="0"/>
        </a:p>
      </dsp:txBody>
      <dsp:txXfrm>
        <a:off x="2788919" y="1762034"/>
        <a:ext cx="3566159" cy="881017"/>
      </dsp:txXfrm>
    </dsp:sp>
    <dsp:sp modelId="{94B9CAF1-446D-42E4-A498-8A4C905D7B82}">
      <dsp:nvSpPr>
        <dsp:cNvPr id="0" name=""/>
        <dsp:cNvSpPr/>
      </dsp:nvSpPr>
      <dsp:spPr>
        <a:xfrm>
          <a:off x="914399" y="2643051"/>
          <a:ext cx="7315199" cy="881017"/>
        </a:xfrm>
        <a:prstGeom prst="trapezoid">
          <a:avLst>
            <a:gd name="adj" fmla="val 103789"/>
          </a:avLst>
        </a:prstGeom>
        <a:solidFill>
          <a:srgbClr val="0070C0">
            <a:alpha val="59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Post Secondary: </a:t>
          </a:r>
          <a:r>
            <a:rPr lang="en-US" sz="2100" b="1" kern="1200" dirty="0" smtClean="0"/>
            <a:t>Career Preparation</a:t>
          </a:r>
          <a:endParaRPr lang="en-US" sz="2100" b="1" kern="1200" dirty="0"/>
        </a:p>
      </dsp:txBody>
      <dsp:txXfrm>
        <a:off x="2194559" y="2643051"/>
        <a:ext cx="4754879" cy="881017"/>
      </dsp:txXfrm>
    </dsp:sp>
    <dsp:sp modelId="{2827AD4C-46E1-4046-A123-7E05F934ACB7}">
      <dsp:nvSpPr>
        <dsp:cNvPr id="0" name=""/>
        <dsp:cNvSpPr/>
      </dsp:nvSpPr>
      <dsp:spPr>
        <a:xfrm>
          <a:off x="0" y="3524068"/>
          <a:ext cx="9143999" cy="881017"/>
        </a:xfrm>
        <a:prstGeom prst="trapezoid">
          <a:avLst>
            <a:gd name="adj" fmla="val 103789"/>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Lifelong: </a:t>
          </a:r>
          <a:r>
            <a:rPr lang="en-US" sz="2100" b="1" kern="1200" dirty="0" smtClean="0"/>
            <a:t>Career Advancement and Management</a:t>
          </a:r>
          <a:endParaRPr lang="en-US" sz="2100" b="1" kern="1200" dirty="0"/>
        </a:p>
      </dsp:txBody>
      <dsp:txXfrm>
        <a:off x="1600199" y="3524068"/>
        <a:ext cx="5943599" cy="8810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BD6EA4-BAA7-4D20-9C35-988589156336}">
      <dsp:nvSpPr>
        <dsp:cNvPr id="0" name=""/>
        <dsp:cNvSpPr/>
      </dsp:nvSpPr>
      <dsp:spPr>
        <a:xfrm>
          <a:off x="152411" y="771510"/>
          <a:ext cx="2428875" cy="143829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Occupation/Skills defined by B&amp;I</a:t>
          </a:r>
          <a:endParaRPr lang="en-US" sz="1500" kern="1200" dirty="0"/>
        </a:p>
      </dsp:txBody>
      <dsp:txXfrm>
        <a:off x="152411" y="771510"/>
        <a:ext cx="2428875" cy="1438292"/>
      </dsp:txXfrm>
    </dsp:sp>
    <dsp:sp modelId="{8D9AC625-6821-4B11-B451-AD734A6B82BA}">
      <dsp:nvSpPr>
        <dsp:cNvPr id="0" name=""/>
        <dsp:cNvSpPr/>
      </dsp:nvSpPr>
      <dsp:spPr>
        <a:xfrm>
          <a:off x="2651918" y="762001"/>
          <a:ext cx="2428875" cy="140015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Standards/Alignment to Core knowledge</a:t>
          </a:r>
          <a:endParaRPr lang="en-US" sz="1500" kern="1200" dirty="0"/>
        </a:p>
      </dsp:txBody>
      <dsp:txXfrm>
        <a:off x="2651918" y="762001"/>
        <a:ext cx="2428875" cy="1400154"/>
      </dsp:txXfrm>
    </dsp:sp>
    <dsp:sp modelId="{3DCEDF12-4586-48C8-B384-3D05C5AD82D1}">
      <dsp:nvSpPr>
        <dsp:cNvPr id="0" name=""/>
        <dsp:cNvSpPr/>
      </dsp:nvSpPr>
      <dsp:spPr>
        <a:xfrm>
          <a:off x="5181591" y="762001"/>
          <a:ext cx="2428875" cy="143827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Extended Learning Opportunities</a:t>
          </a:r>
          <a:endParaRPr lang="en-US" sz="1500" kern="1200" dirty="0"/>
        </a:p>
      </dsp:txBody>
      <dsp:txXfrm>
        <a:off x="5181591" y="762001"/>
        <a:ext cx="2428875" cy="1438277"/>
      </dsp:txXfrm>
    </dsp:sp>
    <dsp:sp modelId="{3C60E5D4-4632-4C5C-9381-EFCC2BC65B77}">
      <dsp:nvSpPr>
        <dsp:cNvPr id="0" name=""/>
        <dsp:cNvSpPr/>
      </dsp:nvSpPr>
      <dsp:spPr>
        <a:xfrm>
          <a:off x="2667001" y="3419487"/>
          <a:ext cx="2428875" cy="676257"/>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Demonstration/Measurement  of skill attainment</a:t>
          </a:r>
          <a:endParaRPr lang="en-US" sz="1500" kern="1200" dirty="0"/>
        </a:p>
      </dsp:txBody>
      <dsp:txXfrm>
        <a:off x="2667001" y="3419487"/>
        <a:ext cx="2428875" cy="676257"/>
      </dsp:txXfrm>
    </dsp:sp>
    <dsp:sp modelId="{54794828-0986-4E50-AA57-98F7F8710B23}">
      <dsp:nvSpPr>
        <dsp:cNvPr id="0" name=""/>
        <dsp:cNvSpPr/>
      </dsp:nvSpPr>
      <dsp:spPr>
        <a:xfrm>
          <a:off x="2651918" y="2200281"/>
          <a:ext cx="2428875" cy="12287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Plan of Study/ICAP</a:t>
          </a:r>
          <a:endParaRPr lang="en-US" sz="1500" kern="1200" dirty="0"/>
        </a:p>
      </dsp:txBody>
      <dsp:txXfrm>
        <a:off x="2651918" y="2200281"/>
        <a:ext cx="2428875" cy="12287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115" cy="464180"/>
          </a:xfrm>
          <a:prstGeom prst="rect">
            <a:avLst/>
          </a:prstGeom>
        </p:spPr>
        <p:txBody>
          <a:bodyPr vert="horz" lIns="92301" tIns="46151" rIns="92301" bIns="46151"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316" y="0"/>
            <a:ext cx="2972115" cy="464180"/>
          </a:xfrm>
          <a:prstGeom prst="rect">
            <a:avLst/>
          </a:prstGeom>
        </p:spPr>
        <p:txBody>
          <a:bodyPr vert="horz" lIns="92301" tIns="46151" rIns="92301" bIns="46151" rtlCol="0"/>
          <a:lstStyle>
            <a:lvl1pPr algn="r">
              <a:defRPr sz="1200">
                <a:latin typeface="Arial" pitchFamily="34" charset="0"/>
              </a:defRPr>
            </a:lvl1pPr>
          </a:lstStyle>
          <a:p>
            <a:pPr>
              <a:defRPr/>
            </a:pPr>
            <a:fld id="{E5203A4F-2E78-46A9-8E5D-297E288661E3}" type="datetimeFigureOut">
              <a:rPr lang="en-US"/>
              <a:pPr>
                <a:defRPr/>
              </a:pPr>
              <a:t>7/18/2013</a:t>
            </a:fld>
            <a:endParaRPr lang="en-US"/>
          </a:p>
        </p:txBody>
      </p:sp>
      <p:sp>
        <p:nvSpPr>
          <p:cNvPr id="4" name="Footer Placeholder 3"/>
          <p:cNvSpPr>
            <a:spLocks noGrp="1"/>
          </p:cNvSpPr>
          <p:nvPr>
            <p:ph type="ftr" sz="quarter" idx="2"/>
          </p:nvPr>
        </p:nvSpPr>
        <p:spPr>
          <a:xfrm>
            <a:off x="0" y="8830621"/>
            <a:ext cx="2972115" cy="464180"/>
          </a:xfrm>
          <a:prstGeom prst="rect">
            <a:avLst/>
          </a:prstGeom>
        </p:spPr>
        <p:txBody>
          <a:bodyPr vert="horz" lIns="92301" tIns="46151" rIns="92301" bIns="46151"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316" y="8830621"/>
            <a:ext cx="2972115" cy="464180"/>
          </a:xfrm>
          <a:prstGeom prst="rect">
            <a:avLst/>
          </a:prstGeom>
        </p:spPr>
        <p:txBody>
          <a:bodyPr vert="horz" lIns="92301" tIns="46151" rIns="92301" bIns="46151" rtlCol="0" anchor="b"/>
          <a:lstStyle>
            <a:lvl1pPr algn="r">
              <a:defRPr sz="1200">
                <a:latin typeface="Arial" pitchFamily="34" charset="0"/>
              </a:defRPr>
            </a:lvl1pPr>
          </a:lstStyle>
          <a:p>
            <a:pPr>
              <a:defRPr/>
            </a:pPr>
            <a:fld id="{E19E139B-D914-4C03-94B6-1F3229017D05}" type="slidenum">
              <a:rPr lang="en-US"/>
              <a:pPr>
                <a:defRPr/>
              </a:pPr>
              <a:t>‹#›</a:t>
            </a:fld>
            <a:endParaRPr lang="en-US"/>
          </a:p>
        </p:txBody>
      </p:sp>
    </p:spTree>
    <p:extLst>
      <p:ext uri="{BB962C8B-B14F-4D97-AF65-F5344CB8AC3E}">
        <p14:creationId xmlns:p14="http://schemas.microsoft.com/office/powerpoint/2010/main" xmlns="" val="2258729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115" cy="464180"/>
          </a:xfrm>
          <a:prstGeom prst="rect">
            <a:avLst/>
          </a:prstGeom>
        </p:spPr>
        <p:txBody>
          <a:bodyPr vert="horz" lIns="92301" tIns="46151" rIns="92301" bIns="46151"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316" y="0"/>
            <a:ext cx="2972115" cy="464180"/>
          </a:xfrm>
          <a:prstGeom prst="rect">
            <a:avLst/>
          </a:prstGeom>
        </p:spPr>
        <p:txBody>
          <a:bodyPr vert="horz" lIns="92301" tIns="46151" rIns="92301" bIns="46151" rtlCol="0"/>
          <a:lstStyle>
            <a:lvl1pPr algn="r">
              <a:defRPr sz="1200">
                <a:latin typeface="Arial" pitchFamily="34" charset="0"/>
              </a:defRPr>
            </a:lvl1pPr>
          </a:lstStyle>
          <a:p>
            <a:pPr>
              <a:defRPr/>
            </a:pPr>
            <a:fld id="{C095BD5E-BE2F-4FB7-A545-20AD1C82F854}" type="datetimeFigureOut">
              <a:rPr lang="en-US"/>
              <a:pPr>
                <a:defRPr/>
              </a:pPr>
              <a:t>7/18/2013</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301" tIns="46151" rIns="92301" bIns="46151" rtlCol="0" anchor="ctr"/>
          <a:lstStyle/>
          <a:p>
            <a:pPr lvl="0"/>
            <a:endParaRPr lang="en-US" noProof="0" smtClean="0"/>
          </a:p>
        </p:txBody>
      </p:sp>
      <p:sp>
        <p:nvSpPr>
          <p:cNvPr id="5" name="Notes Placeholder 4"/>
          <p:cNvSpPr>
            <a:spLocks noGrp="1"/>
          </p:cNvSpPr>
          <p:nvPr>
            <p:ph type="body" sz="quarter" idx="3"/>
          </p:nvPr>
        </p:nvSpPr>
        <p:spPr>
          <a:xfrm>
            <a:off x="686115" y="4416111"/>
            <a:ext cx="5485772" cy="4182419"/>
          </a:xfrm>
          <a:prstGeom prst="rect">
            <a:avLst/>
          </a:prstGeom>
        </p:spPr>
        <p:txBody>
          <a:bodyPr vert="horz" lIns="92301" tIns="46151" rIns="92301"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21"/>
            <a:ext cx="2972115" cy="464180"/>
          </a:xfrm>
          <a:prstGeom prst="rect">
            <a:avLst/>
          </a:prstGeom>
        </p:spPr>
        <p:txBody>
          <a:bodyPr vert="horz" lIns="92301" tIns="46151" rIns="92301" bIns="46151"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316" y="8830621"/>
            <a:ext cx="2972115" cy="464180"/>
          </a:xfrm>
          <a:prstGeom prst="rect">
            <a:avLst/>
          </a:prstGeom>
        </p:spPr>
        <p:txBody>
          <a:bodyPr vert="horz" lIns="92301" tIns="46151" rIns="92301" bIns="46151" rtlCol="0" anchor="b"/>
          <a:lstStyle>
            <a:lvl1pPr algn="r">
              <a:defRPr sz="1200">
                <a:latin typeface="Arial" pitchFamily="34" charset="0"/>
              </a:defRPr>
            </a:lvl1pPr>
          </a:lstStyle>
          <a:p>
            <a:pPr>
              <a:defRPr/>
            </a:pPr>
            <a:fld id="{D726F200-BD24-469D-A138-D40BAF25724C}" type="slidenum">
              <a:rPr lang="en-US"/>
              <a:pPr>
                <a:defRPr/>
              </a:pPr>
              <a:t>‹#›</a:t>
            </a:fld>
            <a:endParaRPr lang="en-US"/>
          </a:p>
        </p:txBody>
      </p:sp>
    </p:spTree>
    <p:extLst>
      <p:ext uri="{BB962C8B-B14F-4D97-AF65-F5344CB8AC3E}">
        <p14:creationId xmlns:p14="http://schemas.microsoft.com/office/powerpoint/2010/main" xmlns="" val="425764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6FD7285-CDC1-4664-A280-1C81602B64BA}" type="slidenum">
              <a:rPr lang="en-US" smtClean="0">
                <a:latin typeface="Times" pitchFamily="18" charset="0"/>
              </a:rPr>
              <a:pPr/>
              <a:t>11</a:t>
            </a:fld>
            <a:endParaRPr lang="en-US" smtClean="0">
              <a:latin typeface="Times" pitchFamily="18"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Times" pitchFamily="18" charset="0"/>
              </a:rPr>
              <a:t>What is Career and Technical Education?</a:t>
            </a:r>
          </a:p>
          <a:p>
            <a:pPr eaLnBrk="1" hangingPunct="1"/>
            <a:endParaRPr lang="en-US" smtClean="0">
              <a:latin typeface="Times" pitchFamily="18" charset="0"/>
            </a:endParaRPr>
          </a:p>
          <a:p>
            <a:pPr eaLnBrk="1" hangingPunct="1"/>
            <a:r>
              <a:rPr lang="en-US" smtClean="0">
                <a:latin typeface="Times" pitchFamily="18" charset="0"/>
              </a:rPr>
              <a:t>Our mission is to ensure a thriving Colorado economy by providing relevant and rigorous education that is connected, responsive and real. </a:t>
            </a:r>
          </a:p>
          <a:p>
            <a:pPr eaLnBrk="1" hangingPunct="1"/>
            <a:endParaRPr lang="en-US" smtClean="0">
              <a:latin typeface="Times" pitchFamily="18" charset="0"/>
            </a:endParaRPr>
          </a:p>
          <a:p>
            <a:pPr eaLnBrk="1" hangingPunct="1"/>
            <a:r>
              <a:rPr lang="en-US" smtClean="0">
                <a:latin typeface="Times" pitchFamily="18" charset="0"/>
              </a:rPr>
              <a:t>Career and Technical Education is about helping students, workers, and lifelong learners of all ages fulfill their working potential. First and foremost, it is about high school and college education that provides students with:</a:t>
            </a:r>
          </a:p>
          <a:p>
            <a:pPr eaLnBrk="1" hangingPunct="1"/>
            <a:r>
              <a:rPr lang="en-US" smtClean="0">
                <a:latin typeface="Times" pitchFamily="18" charset="0"/>
              </a:rPr>
              <a:t>    * Academic subject matter taught with relevance to the real world, often called contextual learning</a:t>
            </a:r>
          </a:p>
          <a:p>
            <a:pPr eaLnBrk="1" hangingPunct="1"/>
            <a:r>
              <a:rPr lang="en-US" smtClean="0">
                <a:latin typeface="Times" pitchFamily="18" charset="0"/>
              </a:rPr>
              <a:t>    * Employability skills, from job-related skills to workplace ethics</a:t>
            </a:r>
          </a:p>
          <a:p>
            <a:pPr eaLnBrk="1" hangingPunct="1"/>
            <a:r>
              <a:rPr lang="en-US" smtClean="0">
                <a:latin typeface="Times" pitchFamily="18" charset="0"/>
              </a:rPr>
              <a:t>    * Education pathways that help students explore interests and careers in the process of progressing through school</a:t>
            </a:r>
          </a:p>
          <a:p>
            <a:pPr eaLnBrk="1" hangingPunct="1"/>
            <a:endParaRPr lang="en-US" smtClean="0">
              <a:latin typeface="Times" pitchFamily="18" charset="0"/>
            </a:endParaRPr>
          </a:p>
          <a:p>
            <a:pPr eaLnBrk="1" hangingPunct="1"/>
            <a:r>
              <a:rPr lang="en-US" smtClean="0">
                <a:latin typeface="Helvetica" pitchFamily="34" charset="0"/>
              </a:rPr>
              <a:t>What is unique and valuable about CTE?</a:t>
            </a:r>
          </a:p>
          <a:p>
            <a:pPr lvl="1" eaLnBrk="1" hangingPunct="1"/>
            <a:r>
              <a:rPr lang="en-US" smtClean="0">
                <a:latin typeface="Helvetica" pitchFamily="34" charset="0"/>
              </a:rPr>
              <a:t>It’s new: it includes academics and is responsive to the labor market.</a:t>
            </a:r>
          </a:p>
          <a:p>
            <a:pPr lvl="1" eaLnBrk="1" hangingPunct="1"/>
            <a:r>
              <a:rPr lang="en-US" smtClean="0">
                <a:latin typeface="Helvetica" pitchFamily="34" charset="0"/>
              </a:rPr>
              <a:t>It hasn’t done away with vocational education per se; rather, it encompasses vocational curriculum within something greater.</a:t>
            </a:r>
          </a:p>
          <a:p>
            <a:pPr lvl="1" eaLnBrk="1" hangingPunct="1"/>
            <a:r>
              <a:rPr lang="en-US" smtClean="0">
                <a:latin typeface="Helvetica" pitchFamily="34" charset="0"/>
              </a:rPr>
              <a:t>It’s not just classes at school, but a whole system of opportunity.</a:t>
            </a:r>
          </a:p>
          <a:p>
            <a:pPr lvl="1" eaLnBrk="1" hangingPunct="1"/>
            <a:r>
              <a:rPr lang="en-US" smtClean="0">
                <a:latin typeface="Helvetica" pitchFamily="34" charset="0"/>
              </a:rPr>
              <a:t>It offers concrete--not abstract--solutions to students, parents, and teachers.</a:t>
            </a:r>
          </a:p>
          <a:p>
            <a:pPr lvl="1" eaLnBrk="1" hangingPunct="1"/>
            <a:endParaRPr lang="en-US" smtClean="0">
              <a:latin typeface="Helvetica" pitchFamily="34" charset="0"/>
            </a:endParaRPr>
          </a:p>
          <a:p>
            <a:pPr eaLnBrk="1" hangingPunct="1"/>
            <a:r>
              <a:rPr lang="en-US" smtClean="0">
                <a:latin typeface="Times" pitchFamily="18" charset="0"/>
              </a:rPr>
              <a:t>As in many states, CTE in Colorado has been implemented according to the</a:t>
            </a:r>
            <a:r>
              <a:rPr lang="en-US" smtClean="0">
                <a:latin typeface="Arial" pitchFamily="34" charset="0"/>
              </a:rPr>
              <a:t> Carl D. Perkins IV Career and Technical Education Act of 2006, which greatly expands the flexibility and adaptability of schools and colleges to meet educational and workforce needs. </a:t>
            </a:r>
            <a:endParaRPr lang="en-US" smtClean="0">
              <a:latin typeface="Times" pitchFamily="18" charset="0"/>
            </a:endParaRPr>
          </a:p>
          <a:p>
            <a:pPr eaLnBrk="1" hangingPunct="1"/>
            <a:endParaRPr lang="en-US" smtClean="0">
              <a:latin typeface="Helvetica" pitchFamily="34" charset="0"/>
            </a:endParaRPr>
          </a:p>
          <a:p>
            <a:pPr eaLnBrk="1" hangingPunct="1"/>
            <a:r>
              <a:rPr lang="en-US" sz="1600" smtClean="0">
                <a:latin typeface="Times" pitchFamily="18" charset="0"/>
              </a:rPr>
              <a:t>The purposes of the Perkins Act are to:</a:t>
            </a:r>
          </a:p>
          <a:p>
            <a:pPr eaLnBrk="1" hangingPunct="1"/>
            <a:endParaRPr lang="en-US" sz="1600" smtClean="0">
              <a:latin typeface="Times" pitchFamily="18" charset="0"/>
            </a:endParaRPr>
          </a:p>
          <a:p>
            <a:pPr eaLnBrk="1" hangingPunct="1"/>
            <a:r>
              <a:rPr lang="en-US" sz="1600" smtClean="0">
                <a:latin typeface="Times" pitchFamily="18" charset="0"/>
              </a:rPr>
              <a:t>Develop challenging academic and technical standards and related challenging, integrated instruction.</a:t>
            </a:r>
          </a:p>
          <a:p>
            <a:pPr eaLnBrk="1" hangingPunct="1">
              <a:lnSpc>
                <a:spcPct val="80000"/>
              </a:lnSpc>
            </a:pPr>
            <a:r>
              <a:rPr lang="en-US" sz="1400" smtClean="0">
                <a:latin typeface="Times" pitchFamily="18" charset="0"/>
              </a:rPr>
              <a:t>Increase opportunities for individuals to keep America competitive.</a:t>
            </a:r>
          </a:p>
          <a:p>
            <a:pPr eaLnBrk="1" hangingPunct="1">
              <a:lnSpc>
                <a:spcPct val="80000"/>
              </a:lnSpc>
            </a:pPr>
            <a:r>
              <a:rPr lang="en-US" sz="1400" smtClean="0">
                <a:latin typeface="Times" pitchFamily="18" charset="0"/>
              </a:rPr>
              <a:t>Focus on high skill, high wage, high demand occupations.</a:t>
            </a:r>
          </a:p>
          <a:p>
            <a:pPr eaLnBrk="1" hangingPunct="1"/>
            <a:r>
              <a:rPr lang="en-US" smtClean="0">
                <a:latin typeface="Times" pitchFamily="18" charset="0"/>
              </a:rPr>
              <a:t>Promote partnerships among education, workforce boards, business, industry, etc.</a:t>
            </a:r>
          </a:p>
          <a:p>
            <a:pPr eaLnBrk="1" hangingPunct="1"/>
            <a:r>
              <a:rPr lang="en-US" smtClean="0">
                <a:latin typeface="Times" pitchFamily="18" charset="0"/>
              </a:rPr>
              <a:t>Provide technical assistance and professional development.</a:t>
            </a:r>
            <a:endParaRPr lang="en-US" sz="1600" smtClean="0">
              <a:latin typeface="Times" pitchFamily="18" charset="0"/>
            </a:endParaRPr>
          </a:p>
          <a:p>
            <a:pPr eaLnBrk="1" hangingPunct="1"/>
            <a:r>
              <a:rPr lang="en-US" smtClean="0">
                <a:latin typeface="Times" pitchFamily="18" charset="0"/>
              </a:rPr>
              <a:t>Emphasize preparation for postsecondary education </a:t>
            </a:r>
            <a:r>
              <a:rPr lang="en-US" b="1" smtClean="0">
                <a:latin typeface="Times" pitchFamily="18" charset="0"/>
              </a:rPr>
              <a:t>and </a:t>
            </a:r>
            <a:r>
              <a:rPr lang="en-US" smtClean="0">
                <a:latin typeface="Times" pitchFamily="18" charset="0"/>
              </a:rPr>
              <a:t>employment--preparation not in the sense of direct ‘job’ preparation but rather of academic and technical preparation</a:t>
            </a:r>
          </a:p>
          <a:p>
            <a:pPr eaLnBrk="1" hangingPunct="1"/>
            <a:r>
              <a:rPr lang="en-US" smtClean="0">
                <a:latin typeface="Times" pitchFamily="18" charset="0"/>
              </a:rPr>
              <a:t>Increase emphasis on the achievement of a degree, certificate, or credential.</a:t>
            </a:r>
            <a:endParaRPr lang="en-US" sz="1000" smtClean="0">
              <a:latin typeface="Times" pitchFamily="18" charset="0"/>
            </a:endParaRPr>
          </a:p>
          <a:p>
            <a:pPr lvl="1" eaLnBrk="1" hangingPunct="1"/>
            <a:endParaRPr lang="en-US" sz="700" smtClean="0">
              <a:latin typeface="Times" pitchFamily="18" charset="0"/>
            </a:endParaRPr>
          </a:p>
          <a:p>
            <a:pPr eaLnBrk="1" hangingPunct="1"/>
            <a:r>
              <a:rPr lang="en-US" smtClean="0">
                <a:latin typeface="Times" pitchFamily="18" charset="0"/>
              </a:rPr>
              <a:t>Perkins authorizes legislation through FY 2012.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4:08 p.m.</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7BABAF-732E-430F-B67B-451E21D731AD}" type="slidenum">
              <a:rPr lang="en-US" smtClean="0">
                <a:latin typeface="Arial" charset="0"/>
              </a:rPr>
              <a:pPr/>
              <a:t>14</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4:08 p.m.</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F992D3-A79A-4440-92B2-F81AA840EDCB}" type="slidenum">
              <a:rPr lang="en-US" smtClean="0">
                <a:latin typeface="Arial" charset="0"/>
              </a:rPr>
              <a:pPr/>
              <a:t>15</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pitchFamily="18" charset="0"/>
              </a:rPr>
              <a:t>You can see that many of these skills are developed through both STEM and Arts Education. Yes, in order to effectively prepare students these skills must be taught as a collaborative system. Our traditional educational systems included teaching content in isolation. Effective 21</a:t>
            </a:r>
            <a:r>
              <a:rPr lang="en-US" baseline="30000" smtClean="0">
                <a:latin typeface="Times" pitchFamily="18" charset="0"/>
              </a:rPr>
              <a:t>st</a:t>
            </a:r>
            <a:r>
              <a:rPr lang="en-US" smtClean="0">
                <a:latin typeface="Times" pitchFamily="18" charset="0"/>
              </a:rPr>
              <a:t> century systems but involve connections and collaborations of subject areas and teachers.</a:t>
            </a:r>
          </a:p>
          <a:p>
            <a:endParaRPr lang="en-US" smtClean="0">
              <a:latin typeface="Times" pitchFamily="18" charset="0"/>
            </a:endParaRPr>
          </a:p>
          <a:p>
            <a:r>
              <a:rPr lang="en-US" smtClean="0">
                <a:latin typeface="Times" pitchFamily="18" charset="0"/>
              </a:rPr>
              <a:t>Some of these may have been mentioned in the 21</a:t>
            </a:r>
            <a:r>
              <a:rPr lang="en-US" baseline="30000" smtClean="0">
                <a:latin typeface="Times" pitchFamily="18" charset="0"/>
              </a:rPr>
              <a:t>st</a:t>
            </a:r>
            <a:r>
              <a:rPr lang="en-US" smtClean="0">
                <a:latin typeface="Times" pitchFamily="18" charset="0"/>
              </a:rPr>
              <a:t> Century Education poll.</a:t>
            </a:r>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9D10CF-A48C-4EF9-ADD5-21C71A8178D6}" type="slidenum">
              <a:rPr lang="en-US" smtClean="0">
                <a:latin typeface="Times" pitchFamily="18" charset="0"/>
              </a:rPr>
              <a:pPr/>
              <a:t>16</a:t>
            </a:fld>
            <a:endParaRPr 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1988" name="Slide Number Placeholder 3"/>
          <p:cNvSpPr>
            <a:spLocks noGrp="1"/>
          </p:cNvSpPr>
          <p:nvPr>
            <p:ph type="sldNum" sz="quarter" idx="5"/>
          </p:nvPr>
        </p:nvSpPr>
        <p:spPr>
          <a:noFill/>
        </p:spPr>
        <p:txBody>
          <a:bodyPr/>
          <a:lstStyle/>
          <a:p>
            <a:fld id="{3332CBA2-0A17-481E-922C-99DE43413710}" type="slidenum">
              <a:rPr lang="en-US" smtClean="0"/>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71E368-0611-4103-8739-FACFD28971B6}" type="slidenum">
              <a:rPr lang="en-US" smtClean="0">
                <a:latin typeface="Arial" charset="0"/>
              </a:rPr>
              <a:pPr/>
              <a:t>21</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p>
        </p:txBody>
      </p:sp>
      <p:sp>
        <p:nvSpPr>
          <p:cNvPr id="44036" name="Slide Number Placeholder 3"/>
          <p:cNvSpPr>
            <a:spLocks noGrp="1"/>
          </p:cNvSpPr>
          <p:nvPr>
            <p:ph type="sldNum" sz="quarter" idx="5"/>
          </p:nvPr>
        </p:nvSpPr>
        <p:spPr>
          <a:noFill/>
        </p:spPr>
        <p:txBody>
          <a:bodyPr/>
          <a:lstStyle/>
          <a:p>
            <a:fld id="{A02B8CBD-1554-4711-B523-F2718C7359E1}" type="slidenum">
              <a:rPr lang="en-US" smtClean="0"/>
              <a:pPr/>
              <a:t>23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Times" pitchFamily="18" charset="0"/>
              </a:rPr>
              <a:t>Right now a PS POS is in the developing stages – we support the concept and belief in it.</a:t>
            </a:r>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C2B66A-2C53-430E-B7D7-68BFED3F5716}" type="slidenum">
              <a:rPr lang="en-US" smtClean="0">
                <a:latin typeface="Times" pitchFamily="18" charset="0"/>
              </a:rPr>
              <a:pPr/>
              <a:t>24</a:t>
            </a:fld>
            <a:endParaRPr lang="en-US" smtClean="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B4A338-1A64-4ADA-9FF6-19FC973921FA}" type="slidenum">
              <a:rPr lang="en-US" smtClean="0">
                <a:latin typeface="Arial" charset="0"/>
              </a:rPr>
              <a:pPr/>
              <a:t>26</a:t>
            </a:fld>
            <a:endParaRPr lang="en-US" smtClean="0">
              <a:latin typeface="Arial"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38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038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3667125"/>
          </a:xfrm>
        </p:spPr>
        <p:txBody>
          <a:bodyPr/>
          <a:lstStyle/>
          <a:p>
            <a:pPr lvl="0"/>
            <a:r>
              <a:rPr lang="en-US" noProof="0" smtClean="0"/>
              <a:t>Click icon to add chart</a:t>
            </a:r>
            <a:endParaRPr lang="en-US" noProof="0" dirty="0" smtClean="0"/>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75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3890963"/>
            <a:ext cx="3810000" cy="1757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3667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7A57EE4-FE54-4327-B9F4-940054EE3585}" type="slidenum">
              <a:rPr lang="en-US"/>
              <a:pPr>
                <a:defRPr/>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1155634-946F-4ACB-93D4-E51A89009920}"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5F5D7800-6424-44EA-A6F8-28E29372F161}" type="slidenum">
              <a:rPr lang="en-US"/>
              <a:pPr>
                <a:defRPr/>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B8E1CCC-52CF-4DA5-8FE8-ECD1BE76D613}"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087681D0-A958-41B3-95C5-2E728A377D06}" type="slidenum">
              <a:rPr lang="en-US"/>
              <a:pPr>
                <a:defRPr/>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0BF97E71-4F0D-4AFD-AB4D-73C35BFA3231}" type="slidenum">
              <a:rPr lang="en-US"/>
              <a:pPr>
                <a:defRPr/>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739F4D48-7B8C-4132-8547-CCC861ECEDFA}" type="slidenum">
              <a:rPr lang="en-US"/>
              <a:pPr>
                <a:defRPr/>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5CBA4B4-F4F1-4019-980F-8AEF1D6B97C4}" type="slidenum">
              <a:rPr lang="en-US"/>
              <a:pPr>
                <a:defRPr/>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1FFB226-46F4-49B8-9A6B-DDEAB5357BC3}" type="slidenum">
              <a:rPr lang="en-US"/>
              <a:pPr>
                <a:defRPr/>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198E29B-72C0-4466-8A57-C24F6BB563FF}" type="slidenum">
              <a:rPr lang="en-US"/>
              <a:pPr>
                <a:defRPr/>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5AE14F6-0F37-4E82-950D-C79C2F2C0AB5}" type="slidenum">
              <a:rPr lang="en-US"/>
              <a:pPr>
                <a:defRPr/>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3667125"/>
          </a:xfrm>
        </p:spPr>
        <p:txBody>
          <a:bodyPr/>
          <a:lstStyle/>
          <a:p>
            <a:pPr lvl="0"/>
            <a:r>
              <a:rPr lang="en-US" noProof="0" smtClean="0"/>
              <a:t>Click icon to add chart</a:t>
            </a:r>
            <a:endParaRPr lang="en-US" noProof="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7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890963"/>
            <a:ext cx="3810000" cy="1757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981200"/>
            <a:ext cx="3810000" cy="3667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41DFC4-175E-40F8-AE75-F0314A62CB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573996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ADAB8D-8261-453F-B46C-2B63D34E0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542201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DD4571-03E0-499B-9DF3-843BFDB43C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281113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30A2A-B39E-4FA8-975E-97C1749CB4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60849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59FBD0C-B749-4937-939A-B4FCADA0B9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6369050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0AA147A-732C-4F45-8376-3BC313030F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36018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31668CE-4944-4B76-9D73-C48E2BC531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53761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55DA7D-C0B7-41AD-85E4-344078C79C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82138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C19933-E070-405A-B9B8-0253E8ADAF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94415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F1CBAB-C3C3-447F-9FC7-BEB31C194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8731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667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667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A951BB-D3A7-458C-A5B9-B53A0D3E5D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042645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1B23898-2991-46FC-8A0C-91241C2479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21219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41DFC4-175E-40F8-AE75-F0314A62CB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24858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ADAB8D-8261-453F-B46C-2B63D34E05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255214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DD4571-03E0-499B-9DF3-843BFDB43C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809106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30A2A-B39E-4FA8-975E-97C1749CB4E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944289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59FBD0C-B749-4937-939A-B4FCADA0B9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8581541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0AA147A-732C-4F45-8376-3BC313030F4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186179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31668CE-4944-4B76-9D73-C48E2BC531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8555114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55DA7D-C0B7-41AD-85E4-344078C79C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119929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C19933-E070-405A-B9B8-0253E8ADAF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906826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9F1CBAB-C3C3-447F-9FC7-BEB31C1941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803965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3A951BB-D3A7-458C-A5B9-B53A0D3E5D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68347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1B23898-2991-46FC-8A0C-91241C2479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37690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3667125"/>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Lst>
  <p:transition>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eaLnBrk="1" fontAlgn="base" hangingPunct="1">
        <a:spcBef>
          <a:spcPct val="0"/>
        </a:spcBef>
        <a:spcAft>
          <a:spcPct val="0"/>
        </a:spcAft>
        <a:defRPr sz="4400">
          <a:solidFill>
            <a:schemeClr val="tx2"/>
          </a:solidFill>
          <a:latin typeface="Times" charset="0"/>
        </a:defRPr>
      </a:lvl6pPr>
      <a:lvl7pPr marL="914400" algn="ctr" rtl="0" eaLnBrk="1" fontAlgn="base" hangingPunct="1">
        <a:spcBef>
          <a:spcPct val="0"/>
        </a:spcBef>
        <a:spcAft>
          <a:spcPct val="0"/>
        </a:spcAft>
        <a:defRPr sz="4400">
          <a:solidFill>
            <a:schemeClr val="tx2"/>
          </a:solidFill>
          <a:latin typeface="Times" charset="0"/>
        </a:defRPr>
      </a:lvl7pPr>
      <a:lvl8pPr marL="1371600" algn="ctr" rtl="0" eaLnBrk="1" fontAlgn="base" hangingPunct="1">
        <a:spcBef>
          <a:spcPct val="0"/>
        </a:spcBef>
        <a:spcAft>
          <a:spcPct val="0"/>
        </a:spcAft>
        <a:defRPr sz="4400">
          <a:solidFill>
            <a:schemeClr val="tx2"/>
          </a:solidFill>
          <a:latin typeface="Times" charset="0"/>
        </a:defRPr>
      </a:lvl8pPr>
      <a:lvl9pPr marL="1828800" algn="ctr" rtl="0" eaLnBrk="1" fontAlgn="base" hangingPunct="1">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6A048F9F-417A-4744-9156-DA4D832191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9" r:id="rId1"/>
    <p:sldLayoutId id="2147484660" r:id="rId2"/>
    <p:sldLayoutId id="2147484661" r:id="rId3"/>
    <p:sldLayoutId id="2147484662" r:id="rId4"/>
    <p:sldLayoutId id="2147484663" r:id="rId5"/>
    <p:sldLayoutId id="2147484664" r:id="rId6"/>
    <p:sldLayoutId id="2147484665" r:id="rId7"/>
    <p:sldLayoutId id="2147484666" r:id="rId8"/>
    <p:sldLayoutId id="2147484667" r:id="rId9"/>
    <p:sldLayoutId id="2147484668" r:id="rId10"/>
    <p:sldLayoutId id="2147484669" r:id="rId11"/>
    <p:sldLayoutId id="2147484670" r:id="rId12"/>
    <p:sldLayoutId id="2147484671" r:id="rId13"/>
    <p:sldLayoutId id="2147484672" r:id="rId14"/>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ABE909C-F656-4203-A560-EEF5035C7028}"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xmlns="" val="3023347725"/>
      </p:ext>
    </p:extLst>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ABE909C-F656-4203-A560-EEF5035C7028}" type="slidenum">
              <a:rPr lang="en-US" smtClean="0">
                <a:solidFill>
                  <a:srgbClr val="000000"/>
                </a:solidFill>
              </a:rPr>
              <a:pPr/>
              <a:t>‹#›</a:t>
            </a:fld>
            <a:endParaRPr lang="en-US" smtClean="0">
              <a:solidFill>
                <a:srgbClr val="000000"/>
              </a:solidFill>
            </a:endParaRPr>
          </a:p>
        </p:txBody>
      </p:sp>
    </p:spTree>
    <p:extLst>
      <p:ext uri="{BB962C8B-B14F-4D97-AF65-F5344CB8AC3E}">
        <p14:creationId xmlns:p14="http://schemas.microsoft.com/office/powerpoint/2010/main" xmlns="" val="3797680467"/>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Users:Elaine:Deskto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14.xml"/><Relationship Id="rId7" Type="http://schemas.openxmlformats.org/officeDocument/2006/relationships/diagramColors" Target="../diagrams/colors1.xml"/><Relationship Id="rId2"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www.whitehouse.gov/blog/2010/10/05/celebrating-community-colleges-and-their-students" TargetMode="Externa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de.state.co.us/CoArts/StateStandards.asp" TargetMode="External"/><Relationship Id="rId2" Type="http://schemas.openxmlformats.org/officeDocument/2006/relationships/hyperlink" Target="http://www.coloradostateplan.com/standards/Arts_STEMandIT_StandardsAndAlignment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loradostateplan.com/default_cluster.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secure.collegeincolorado.org/Home/Create_an_Account.aspx"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cde.state.co.us/index_home.htm" TargetMode="Externa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coloradosucceeds.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actesaid.org/" TargetMode="External"/><Relationship Id="rId2" Type="http://schemas.openxmlformats.org/officeDocument/2006/relationships/hyperlink" Target="http://www.cde.state.co.us/cdeprof/download/pdf/cteworksheets/performingarts.pdf"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coloradostateplan.com/artsAV.ht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cicpartnernetwork.or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mailto:jennifer.jirous@cccs.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template pag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804" name="Text Box 4"/>
          <p:cNvSpPr txBox="1">
            <a:spLocks noChangeArrowheads="1"/>
          </p:cNvSpPr>
          <p:nvPr/>
        </p:nvSpPr>
        <p:spPr bwMode="auto">
          <a:xfrm>
            <a:off x="1009650" y="304800"/>
            <a:ext cx="7924800" cy="8525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sz="3200" dirty="0" smtClean="0">
                <a:solidFill>
                  <a:srgbClr val="000099"/>
                </a:solidFill>
              </a:rPr>
              <a:t>2013 </a:t>
            </a:r>
            <a:r>
              <a:rPr lang="en-US" sz="3200" dirty="0" err="1" smtClean="0">
                <a:solidFill>
                  <a:srgbClr val="000099"/>
                </a:solidFill>
              </a:rPr>
              <a:t>EdTA</a:t>
            </a:r>
            <a:r>
              <a:rPr lang="en-US" sz="3200" dirty="0" smtClean="0">
                <a:solidFill>
                  <a:srgbClr val="000099"/>
                </a:solidFill>
              </a:rPr>
              <a:t> Summit, Denver</a:t>
            </a:r>
          </a:p>
          <a:p>
            <a:pPr algn="ctr"/>
            <a:endParaRPr lang="en-US" sz="2800" dirty="0" smtClean="0">
              <a:solidFill>
                <a:srgbClr val="000099"/>
              </a:solidFill>
            </a:endParaRPr>
          </a:p>
          <a:p>
            <a:pPr algn="ctr"/>
            <a:endParaRPr lang="en-US" sz="3600" b="1" dirty="0" smtClean="0">
              <a:solidFill>
                <a:srgbClr val="000099"/>
              </a:solidFill>
            </a:endParaRPr>
          </a:p>
          <a:p>
            <a:pPr algn="ctr"/>
            <a:r>
              <a:rPr lang="en-US" sz="3600" b="1" dirty="0" smtClean="0">
                <a:solidFill>
                  <a:srgbClr val="000099"/>
                </a:solidFill>
              </a:rPr>
              <a:t>CTE</a:t>
            </a:r>
            <a:r>
              <a:rPr lang="en-US" sz="2800" b="1" dirty="0" smtClean="0">
                <a:solidFill>
                  <a:srgbClr val="000099"/>
                </a:solidFill>
              </a:rPr>
              <a:t>  </a:t>
            </a:r>
          </a:p>
          <a:p>
            <a:pPr algn="ctr"/>
            <a:r>
              <a:rPr lang="en-US" sz="2800" b="1" dirty="0" smtClean="0">
                <a:solidFill>
                  <a:srgbClr val="000099"/>
                </a:solidFill>
              </a:rPr>
              <a:t>What you need to know about </a:t>
            </a:r>
          </a:p>
          <a:p>
            <a:pPr algn="ctr"/>
            <a:r>
              <a:rPr lang="en-US" sz="2800" b="1" dirty="0" smtClean="0">
                <a:solidFill>
                  <a:srgbClr val="000099"/>
                </a:solidFill>
              </a:rPr>
              <a:t>career and technical education</a:t>
            </a:r>
          </a:p>
          <a:p>
            <a:pPr algn="ctr"/>
            <a:endParaRPr lang="en-US" sz="2800" b="1" dirty="0" smtClean="0">
              <a:solidFill>
                <a:srgbClr val="000099"/>
              </a:solidFill>
            </a:endParaRPr>
          </a:p>
          <a:p>
            <a:pPr algn="ctr"/>
            <a:endParaRPr lang="en-US" sz="2800" b="1" dirty="0" smtClean="0">
              <a:solidFill>
                <a:srgbClr val="000099"/>
              </a:solidFill>
            </a:endParaRPr>
          </a:p>
          <a:p>
            <a:pPr algn="ctr"/>
            <a:endParaRPr lang="en-US" sz="2800" b="1" dirty="0" smtClean="0">
              <a:solidFill>
                <a:srgbClr val="000099"/>
              </a:solidFill>
            </a:endParaRPr>
          </a:p>
          <a:p>
            <a:pPr algn="ctr"/>
            <a:r>
              <a:rPr lang="en-US" sz="2000" dirty="0" smtClean="0">
                <a:solidFill>
                  <a:srgbClr val="000099"/>
                </a:solidFill>
              </a:rPr>
              <a:t>Jennifer Jirous, Colorado Community College System</a:t>
            </a:r>
          </a:p>
          <a:p>
            <a:pPr algn="ctr"/>
            <a:r>
              <a:rPr lang="en-US" sz="2000" dirty="0" smtClean="0">
                <a:solidFill>
                  <a:srgbClr val="000099"/>
                </a:solidFill>
              </a:rPr>
              <a:t>Krista Carson Elhai, Claremont (California) High School</a:t>
            </a:r>
          </a:p>
          <a:p>
            <a:pPr algn="ctr"/>
            <a:r>
              <a:rPr lang="en-US" sz="2000" dirty="0" smtClean="0">
                <a:solidFill>
                  <a:srgbClr val="000099"/>
                </a:solidFill>
              </a:rPr>
              <a:t>Cory </a:t>
            </a:r>
            <a:r>
              <a:rPr lang="en-US" sz="2000" dirty="0" err="1" smtClean="0">
                <a:solidFill>
                  <a:srgbClr val="000099"/>
                </a:solidFill>
              </a:rPr>
              <a:t>Losenicky</a:t>
            </a:r>
            <a:r>
              <a:rPr lang="en-US" sz="2000" dirty="0" smtClean="0">
                <a:solidFill>
                  <a:srgbClr val="000099"/>
                </a:solidFill>
              </a:rPr>
              <a:t>, Greenway High School, Phoenix, Arizona</a:t>
            </a:r>
          </a:p>
          <a:p>
            <a:pPr algn="ctr"/>
            <a:r>
              <a:rPr lang="en-US" sz="2000" dirty="0" smtClean="0">
                <a:solidFill>
                  <a:srgbClr val="000099"/>
                </a:solidFill>
              </a:rPr>
              <a:t>James Palmarini, </a:t>
            </a:r>
            <a:r>
              <a:rPr lang="en-US" sz="2000" dirty="0" err="1" smtClean="0">
                <a:solidFill>
                  <a:srgbClr val="000099"/>
                </a:solidFill>
              </a:rPr>
              <a:t>EdTA</a:t>
            </a:r>
            <a:r>
              <a:rPr lang="en-US" sz="2000" dirty="0" smtClean="0">
                <a:solidFill>
                  <a:srgbClr val="000099"/>
                </a:solidFill>
              </a:rPr>
              <a:t> home office</a:t>
            </a:r>
          </a:p>
          <a:p>
            <a:pPr algn="ctr"/>
            <a:endParaRPr lang="en-US" sz="2800" dirty="0" smtClean="0">
              <a:solidFill>
                <a:srgbClr val="000099"/>
              </a:solidFill>
            </a:endParaRPr>
          </a:p>
          <a:p>
            <a:pPr algn="ctr"/>
            <a:endParaRPr lang="en-US" sz="3600" dirty="0" smtClean="0">
              <a:solidFill>
                <a:srgbClr val="000099"/>
              </a:solidFill>
            </a:endParaRPr>
          </a:p>
          <a:p>
            <a:pPr algn="ctr"/>
            <a:r>
              <a:rPr lang="en-US" sz="3600" dirty="0" smtClean="0">
                <a:solidFill>
                  <a:srgbClr val="000099"/>
                </a:solidFill>
              </a:rPr>
              <a:t> </a:t>
            </a:r>
          </a:p>
          <a:p>
            <a:pPr algn="ctr"/>
            <a:r>
              <a:rPr lang="en-US" sz="2400" b="1" dirty="0" smtClean="0">
                <a:solidFill>
                  <a:srgbClr val="0066FF"/>
                </a:solidFill>
              </a:rPr>
              <a:t> </a:t>
            </a:r>
            <a:r>
              <a:rPr lang="en-US" sz="2400" b="1" dirty="0" smtClean="0">
                <a:solidFill>
                  <a:srgbClr val="000000"/>
                </a:solidFill>
              </a:rPr>
              <a:t>  </a:t>
            </a:r>
            <a:endParaRPr lang="en-US" sz="2400" b="1" dirty="0" smtClean="0">
              <a:solidFill>
                <a:srgbClr val="FF0000"/>
              </a:solidFill>
            </a:endParaRPr>
          </a:p>
          <a:p>
            <a:pPr algn="ctr"/>
            <a:r>
              <a:rPr lang="en-US" sz="2400" dirty="0" smtClean="0">
                <a:solidFill>
                  <a:srgbClr val="000000"/>
                </a:solidFill>
              </a:rPr>
              <a:t> </a:t>
            </a:r>
          </a:p>
          <a:p>
            <a:pPr algn="ctr"/>
            <a:endParaRPr lang="en-US" sz="2400" dirty="0" smtClean="0">
              <a:solidFill>
                <a:srgbClr val="000000"/>
              </a:solidFill>
            </a:endParaRPr>
          </a:p>
          <a:p>
            <a:pPr algn="ctr"/>
            <a:endParaRPr lang="en-US" sz="2400" dirty="0" smtClean="0">
              <a:solidFill>
                <a:srgbClr val="FF0000"/>
              </a:solidFill>
            </a:endParaRPr>
          </a:p>
        </p:txBody>
      </p:sp>
    </p:spTree>
    <p:extLst>
      <p:ext uri="{BB962C8B-B14F-4D97-AF65-F5344CB8AC3E}">
        <p14:creationId xmlns:p14="http://schemas.microsoft.com/office/powerpoint/2010/main" xmlns="" val="2569448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62000" y="1600200"/>
            <a:ext cx="7772400" cy="914400"/>
          </a:xfrm>
        </p:spPr>
        <p:txBody>
          <a:bodyPr>
            <a:normAutofit fontScale="90000"/>
          </a:bodyPr>
          <a:lstStyle/>
          <a:p>
            <a:pPr eaLnBrk="1" hangingPunct="1">
              <a:defRPr/>
            </a:pPr>
            <a:r>
              <a:rPr lang="en-US" sz="4000" dirty="0" smtClean="0"/>
              <a:t/>
            </a:r>
            <a:br>
              <a:rPr lang="en-US" sz="4000" dirty="0" smtClean="0"/>
            </a:br>
            <a:r>
              <a:rPr lang="en-US" sz="4000" dirty="0"/>
              <a:t/>
            </a:r>
            <a:br>
              <a:rPr lang="en-US" sz="4000" dirty="0"/>
            </a:br>
            <a:r>
              <a:rPr lang="en-US" sz="4000" dirty="0" smtClean="0"/>
              <a:t>Attendee Poll</a:t>
            </a:r>
            <a:r>
              <a:rPr lang="en-US" sz="3200" dirty="0" smtClean="0"/>
              <a:t/>
            </a:r>
            <a:br>
              <a:rPr lang="en-US" sz="3200" dirty="0" smtClean="0"/>
            </a:br>
            <a:r>
              <a:rPr lang="en-US" sz="3200" dirty="0" smtClean="0"/>
              <a:t>CTE</a:t>
            </a:r>
            <a:br>
              <a:rPr lang="en-US" sz="3200" dirty="0" smtClean="0"/>
            </a:br>
            <a:r>
              <a:rPr lang="en-US" sz="2800" dirty="0" smtClean="0"/>
              <a:t/>
            </a:r>
            <a:br>
              <a:rPr lang="en-US" sz="2800" dirty="0" smtClean="0"/>
            </a:br>
            <a:r>
              <a:rPr lang="en-US" sz="3100" dirty="0" smtClean="0"/>
              <a:t>Who are you?</a:t>
            </a:r>
            <a:r>
              <a:rPr lang="en-US" sz="3100" dirty="0"/>
              <a:t/>
            </a:r>
            <a:br>
              <a:rPr lang="en-US" sz="3100" dirty="0"/>
            </a:br>
            <a:r>
              <a:rPr lang="en-US" sz="3100" dirty="0" smtClean="0"/>
              <a:t>What’s your role?</a:t>
            </a:r>
            <a:r>
              <a:rPr lang="en-US" sz="3100" dirty="0"/>
              <a:t> </a:t>
            </a:r>
            <a:r>
              <a:rPr lang="en-US" sz="3100" dirty="0" smtClean="0"/>
              <a:t/>
            </a:r>
            <a:br>
              <a:rPr lang="en-US" sz="3100" dirty="0" smtClean="0"/>
            </a:br>
            <a:r>
              <a:rPr lang="en-US" sz="3100" dirty="0" smtClean="0"/>
              <a:t>Where are you?</a:t>
            </a:r>
          </a:p>
        </p:txBody>
      </p:sp>
      <p:cxnSp>
        <p:nvCxnSpPr>
          <p:cNvPr id="5" name="Straight Connector 4"/>
          <p:cNvCxnSpPr/>
          <p:nvPr/>
        </p:nvCxnSpPr>
        <p:spPr bwMode="auto">
          <a:xfrm flipV="1">
            <a:off x="1828800" y="4267200"/>
            <a:ext cx="5471885" cy="14514"/>
          </a:xfrm>
          <a:prstGeom prst="line">
            <a:avLst/>
          </a:prstGeom>
          <a:solidFill>
            <a:schemeClr val="accent1"/>
          </a:solidFill>
          <a:ln w="38100"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cxnSp>
      <p:sp>
        <p:nvSpPr>
          <p:cNvPr id="20484" name="TextBox 5"/>
          <p:cNvSpPr txBox="1">
            <a:spLocks noChangeArrowheads="1"/>
          </p:cNvSpPr>
          <p:nvPr/>
        </p:nvSpPr>
        <p:spPr bwMode="auto">
          <a:xfrm>
            <a:off x="914400" y="4267200"/>
            <a:ext cx="1785938" cy="584200"/>
          </a:xfrm>
          <a:prstGeom prst="rect">
            <a:avLst/>
          </a:prstGeom>
          <a:noFill/>
          <a:ln w="9525">
            <a:noFill/>
            <a:miter lim="800000"/>
            <a:headEnd/>
            <a:tailEnd/>
          </a:ln>
        </p:spPr>
        <p:txBody>
          <a:bodyPr>
            <a:spAutoFit/>
          </a:bodyPr>
          <a:lstStyle/>
          <a:p>
            <a:pPr algn="ctr"/>
            <a:r>
              <a:rPr lang="en-US" b="1"/>
              <a:t>1</a:t>
            </a:r>
          </a:p>
          <a:p>
            <a:pPr algn="ctr"/>
            <a:r>
              <a:rPr lang="en-US" sz="1400"/>
              <a:t> Not familiar at all</a:t>
            </a:r>
          </a:p>
        </p:txBody>
      </p:sp>
      <p:sp>
        <p:nvSpPr>
          <p:cNvPr id="20485" name="TextBox 6"/>
          <p:cNvSpPr txBox="1">
            <a:spLocks noChangeArrowheads="1"/>
          </p:cNvSpPr>
          <p:nvPr/>
        </p:nvSpPr>
        <p:spPr bwMode="auto">
          <a:xfrm>
            <a:off x="6248400" y="4267200"/>
            <a:ext cx="2149475" cy="584200"/>
          </a:xfrm>
          <a:prstGeom prst="rect">
            <a:avLst/>
          </a:prstGeom>
          <a:noFill/>
          <a:ln w="9525">
            <a:noFill/>
            <a:miter lim="800000"/>
            <a:headEnd/>
            <a:tailEnd/>
          </a:ln>
        </p:spPr>
        <p:txBody>
          <a:bodyPr>
            <a:spAutoFit/>
          </a:bodyPr>
          <a:lstStyle/>
          <a:p>
            <a:pPr algn="ctr"/>
            <a:r>
              <a:rPr lang="en-US" b="1"/>
              <a:t>5</a:t>
            </a:r>
          </a:p>
          <a:p>
            <a:pPr algn="ctr"/>
            <a:r>
              <a:rPr lang="en-US" sz="1400"/>
              <a:t>Very familiar</a:t>
            </a:r>
          </a:p>
        </p:txBody>
      </p:sp>
      <p:sp>
        <p:nvSpPr>
          <p:cNvPr id="20486" name="TextBox 7"/>
          <p:cNvSpPr txBox="1">
            <a:spLocks noChangeArrowheads="1"/>
          </p:cNvSpPr>
          <p:nvPr/>
        </p:nvSpPr>
        <p:spPr bwMode="auto">
          <a:xfrm>
            <a:off x="3810000" y="4267200"/>
            <a:ext cx="1843088" cy="1230313"/>
          </a:xfrm>
          <a:prstGeom prst="rect">
            <a:avLst/>
          </a:prstGeom>
          <a:noFill/>
          <a:ln w="9525">
            <a:noFill/>
            <a:miter lim="800000"/>
            <a:headEnd/>
            <a:tailEnd/>
          </a:ln>
        </p:spPr>
        <p:txBody>
          <a:bodyPr>
            <a:spAutoFit/>
          </a:bodyPr>
          <a:lstStyle/>
          <a:p>
            <a:pPr algn="ctr"/>
            <a:r>
              <a:rPr lang="en-US" b="1"/>
              <a:t>3</a:t>
            </a:r>
          </a:p>
          <a:p>
            <a:pPr algn="ctr"/>
            <a:r>
              <a:rPr lang="en-US" sz="1400"/>
              <a:t>Somewhat familiar, wanting more specific pieces today.</a:t>
            </a: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09600"/>
            <a:ext cx="7772400" cy="936625"/>
          </a:xfrm>
        </p:spPr>
        <p:txBody>
          <a:bodyPr/>
          <a:lstStyle/>
          <a:p>
            <a:pPr eaLnBrk="1" hangingPunct="1"/>
            <a:r>
              <a:rPr lang="en-US" sz="2900" smtClean="0"/>
              <a:t>What Is Career &amp; Technical Education (CTE)?</a:t>
            </a:r>
            <a:endParaRPr lang="en-US" smtClean="0"/>
          </a:p>
        </p:txBody>
      </p:sp>
      <p:sp>
        <p:nvSpPr>
          <p:cNvPr id="41987" name="Rectangle 3"/>
          <p:cNvSpPr>
            <a:spLocks noGrp="1" noChangeArrowheads="1"/>
          </p:cNvSpPr>
          <p:nvPr>
            <p:ph idx="1"/>
          </p:nvPr>
        </p:nvSpPr>
        <p:spPr>
          <a:xfrm>
            <a:off x="5749925" y="1882775"/>
            <a:ext cx="2978150" cy="3497263"/>
          </a:xfrm>
        </p:spPr>
        <p:txBody>
          <a:bodyPr>
            <a:spAutoFit/>
          </a:bodyPr>
          <a:lstStyle/>
          <a:p>
            <a:pPr eaLnBrk="1" hangingPunct="1"/>
            <a:r>
              <a:rPr lang="en-US" sz="1400" smtClean="0"/>
              <a:t>Evolved beyond “your parents’ vocational education”</a:t>
            </a:r>
          </a:p>
          <a:p>
            <a:pPr eaLnBrk="1" hangingPunct="1"/>
            <a:r>
              <a:rPr lang="en-US" sz="1400" smtClean="0"/>
              <a:t>Combines academic, technical, and “soft”/21st Century skills and learning</a:t>
            </a:r>
          </a:p>
          <a:p>
            <a:pPr eaLnBrk="1" hangingPunct="1"/>
            <a:r>
              <a:rPr lang="en-US" sz="1400" smtClean="0"/>
              <a:t>Taught in classes that combine relevance and rigor</a:t>
            </a:r>
          </a:p>
          <a:p>
            <a:pPr eaLnBrk="1" hangingPunct="1"/>
            <a:r>
              <a:rPr lang="en-US" sz="1400" smtClean="0"/>
              <a:t>Prepares learners for college and careers</a:t>
            </a:r>
          </a:p>
          <a:p>
            <a:pPr eaLnBrk="1" hangingPunct="1"/>
            <a:r>
              <a:rPr lang="en-US" sz="1400" smtClean="0"/>
              <a:t>Promotes partnerships among education, the workforce, business, industry, and the community</a:t>
            </a:r>
          </a:p>
          <a:p>
            <a:pPr eaLnBrk="1" hangingPunct="1"/>
            <a:r>
              <a:rPr lang="en-US" sz="1400" smtClean="0"/>
              <a:t>Delivers more options for success to more American students</a:t>
            </a:r>
            <a:endParaRPr lang="en-US" smtClean="0"/>
          </a:p>
        </p:txBody>
      </p:sp>
      <p:pic>
        <p:nvPicPr>
          <p:cNvPr id="41988" name="Picture 11" descr="=:Users:Elaine:Desktop:"/>
          <p:cNvPicPr>
            <a:picLocks noChangeAspect="1" noChangeArrowheads="1"/>
          </p:cNvPicPr>
          <p:nvPr/>
        </p:nvPicPr>
        <p:blipFill>
          <a:blip r:embed="rId3" r:link="rId4" cstate="print"/>
          <a:srcRect/>
          <a:stretch>
            <a:fillRect/>
          </a:stretch>
        </p:blipFill>
        <p:spPr bwMode="auto">
          <a:xfrm>
            <a:off x="533400" y="2209800"/>
            <a:ext cx="3962400" cy="28162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533400"/>
            <a:ext cx="8229600" cy="838200"/>
          </a:xfrm>
        </p:spPr>
        <p:txBody>
          <a:bodyPr/>
          <a:lstStyle/>
          <a:p>
            <a:pPr marL="342900" indent="-342900" eaLnBrk="1" hangingPunct="1">
              <a:spcBef>
                <a:spcPct val="20000"/>
              </a:spcBef>
              <a:defRPr/>
            </a:pPr>
            <a:r>
              <a:rPr lang="en-US" sz="2400" b="1" dirty="0" smtClean="0">
                <a:solidFill>
                  <a:srgbClr val="000000"/>
                </a:solidFill>
                <a:ea typeface="+mn-ea"/>
                <a:cs typeface="+mn-cs"/>
              </a:rPr>
              <a:t>Carl D. Perkins Career and Technical Education Improvement Act of 2006, Section 2:</a:t>
            </a:r>
          </a:p>
        </p:txBody>
      </p:sp>
      <p:sp>
        <p:nvSpPr>
          <p:cNvPr id="43011" name="Content Placeholder 2"/>
          <p:cNvSpPr>
            <a:spLocks noGrp="1"/>
          </p:cNvSpPr>
          <p:nvPr>
            <p:ph idx="1"/>
          </p:nvPr>
        </p:nvSpPr>
        <p:spPr>
          <a:xfrm>
            <a:off x="457200" y="1905000"/>
            <a:ext cx="8229600" cy="4572000"/>
          </a:xfrm>
        </p:spPr>
        <p:txBody>
          <a:bodyPr/>
          <a:lstStyle/>
          <a:p>
            <a:pPr eaLnBrk="1" hangingPunct="1"/>
            <a:r>
              <a:rPr lang="en-US" sz="2400" smtClean="0"/>
              <a:t>Develop challenging academic and technical standards; assist students in meeting them; including preparation for high skill, high wage, or high demand occupations in current or emerging professions</a:t>
            </a:r>
          </a:p>
          <a:p>
            <a:pPr eaLnBrk="1" hangingPunct="1"/>
            <a:r>
              <a:rPr lang="en-US" sz="2400" smtClean="0"/>
              <a:t>Services and activities that integrate rigorous and challenging academic and CT instruction and link secondary and postsecondary for CTE students.</a:t>
            </a:r>
          </a:p>
          <a:p>
            <a:pPr eaLnBrk="1" hangingPunct="1"/>
            <a:r>
              <a:rPr lang="en-US" sz="2400" smtClean="0"/>
              <a:t>Increase State and local flexibility in providing services and activities designed to </a:t>
            </a:r>
            <a:r>
              <a:rPr lang="en-US" sz="2400" b="1" smtClean="0"/>
              <a:t>develop, implement, and improve</a:t>
            </a:r>
            <a:r>
              <a:rPr lang="en-US" sz="2400" smtClean="0"/>
              <a:t> CTE</a:t>
            </a:r>
          </a:p>
          <a:p>
            <a:pPr eaLnBrk="1" hangingPunct="1"/>
            <a:endParaRPr lang="en-US" smtClean="0"/>
          </a:p>
          <a:p>
            <a:pPr lvl="1" eaLnBrk="1" hangingPunct="1"/>
            <a:endParaRPr lang="en-US" smtClean="0"/>
          </a:p>
          <a:p>
            <a:pPr eaLnBrk="1" hangingPunct="1"/>
            <a:endParaRPr lang="en-US" sz="2400" smtClean="0"/>
          </a:p>
          <a:p>
            <a:pPr eaLnBrk="1" hangingPunct="1"/>
            <a:endParaRPr lang="en-US" sz="2400" smtClean="0"/>
          </a:p>
          <a:p>
            <a:pPr eaLnBrk="1" hangingPunct="1"/>
            <a:endParaRPr lang="en-US" sz="2400" smtClean="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533400"/>
            <a:ext cx="7772400" cy="1143000"/>
          </a:xfrm>
        </p:spPr>
        <p:txBody>
          <a:bodyPr/>
          <a:lstStyle/>
          <a:p>
            <a:pPr eaLnBrk="1" hangingPunct="1"/>
            <a:r>
              <a:rPr lang="en-US" sz="2400" b="1" smtClean="0">
                <a:solidFill>
                  <a:srgbClr val="000000"/>
                </a:solidFill>
              </a:rPr>
              <a:t>Carl D. Perkins Career and Technical Education Improvement Act of 2006, Section 2:</a:t>
            </a:r>
            <a:endParaRPr lang="en-US" smtClean="0"/>
          </a:p>
        </p:txBody>
      </p:sp>
      <p:sp>
        <p:nvSpPr>
          <p:cNvPr id="5" name="Rectangle 4"/>
          <p:cNvSpPr/>
          <p:nvPr/>
        </p:nvSpPr>
        <p:spPr>
          <a:xfrm>
            <a:off x="457200" y="1905000"/>
            <a:ext cx="8305800" cy="3416300"/>
          </a:xfrm>
          <a:prstGeom prst="rect">
            <a:avLst/>
          </a:prstGeom>
        </p:spPr>
        <p:txBody>
          <a:bodyPr>
            <a:spAutoFit/>
          </a:bodyPr>
          <a:lstStyle/>
          <a:p>
            <a:pPr fontAlgn="auto">
              <a:spcAft>
                <a:spcPts val="0"/>
              </a:spcAft>
              <a:buFont typeface="Arial" pitchFamily="34" charset="0"/>
              <a:buChar char="•"/>
              <a:defRPr/>
            </a:pPr>
            <a:r>
              <a:rPr lang="en-US" sz="2400" dirty="0">
                <a:latin typeface="+mn-lt"/>
              </a:rPr>
              <a:t>Technical Assistance that</a:t>
            </a:r>
          </a:p>
          <a:p>
            <a:pPr lvl="1" fontAlgn="auto">
              <a:spcAft>
                <a:spcPts val="0"/>
              </a:spcAft>
              <a:buFont typeface="Wingdings" pitchFamily="2" charset="2"/>
              <a:buChar char="ü"/>
              <a:defRPr/>
            </a:pPr>
            <a:r>
              <a:rPr lang="en-US" sz="2400" dirty="0">
                <a:latin typeface="+mn-lt"/>
              </a:rPr>
              <a:t>Promotes leadership, initial preparation and professional development at State and Local levels</a:t>
            </a:r>
          </a:p>
          <a:p>
            <a:pPr lvl="1" fontAlgn="auto">
              <a:spcAft>
                <a:spcPts val="0"/>
              </a:spcAft>
              <a:buFont typeface="Wingdings" pitchFamily="2" charset="2"/>
              <a:buChar char="ü"/>
              <a:defRPr/>
            </a:pPr>
            <a:r>
              <a:rPr lang="en-US" sz="2400" dirty="0">
                <a:latin typeface="+mn-lt"/>
              </a:rPr>
              <a:t>Improves the quality of CTE teachers, faculty, administrators, and counselors</a:t>
            </a:r>
          </a:p>
          <a:p>
            <a:pPr lvl="1" fontAlgn="auto">
              <a:spcAft>
                <a:spcPts val="0"/>
              </a:spcAft>
              <a:buFont typeface="Arial" pitchFamily="34" charset="0"/>
              <a:buChar char="–"/>
              <a:defRPr/>
            </a:pPr>
            <a:endParaRPr lang="en-US" sz="2400" dirty="0">
              <a:latin typeface="+mn-lt"/>
            </a:endParaRPr>
          </a:p>
          <a:p>
            <a:pPr fontAlgn="auto">
              <a:spcAft>
                <a:spcPts val="0"/>
              </a:spcAft>
              <a:buFont typeface="Arial" pitchFamily="34" charset="0"/>
              <a:buChar char="•"/>
              <a:defRPr/>
            </a:pPr>
            <a:r>
              <a:rPr lang="en-US" sz="2400" dirty="0">
                <a:latin typeface="+mn-lt"/>
              </a:rPr>
              <a:t>Provide individuals with opportunities throughout their lifetimes to develop, in conjunction with other programs, the knowledge and skills needed to keep the United States competitive.</a:t>
            </a: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12775"/>
            <a:ext cx="8229600" cy="1143000"/>
          </a:xfrm>
        </p:spPr>
        <p:txBody>
          <a:bodyPr/>
          <a:lstStyle/>
          <a:p>
            <a:r>
              <a:rPr lang="en-US" sz="4000" smtClean="0"/>
              <a:t>The Creative Economy in Colorado</a:t>
            </a:r>
          </a:p>
        </p:txBody>
      </p:sp>
      <p:sp>
        <p:nvSpPr>
          <p:cNvPr id="28675" name="Content Placeholder 2"/>
          <p:cNvSpPr>
            <a:spLocks noGrp="1"/>
          </p:cNvSpPr>
          <p:nvPr>
            <p:ph idx="1"/>
          </p:nvPr>
        </p:nvSpPr>
        <p:spPr>
          <a:xfrm>
            <a:off x="457200" y="2001838"/>
            <a:ext cx="8229600" cy="4856162"/>
          </a:xfrm>
        </p:spPr>
        <p:txBody>
          <a:bodyPr/>
          <a:lstStyle/>
          <a:p>
            <a:r>
              <a:rPr lang="en-US" sz="2000" smtClean="0"/>
              <a:t>Over 186,000 jobs</a:t>
            </a:r>
          </a:p>
          <a:p>
            <a:r>
              <a:rPr lang="en-US" sz="2000" smtClean="0"/>
              <a:t>5</a:t>
            </a:r>
            <a:r>
              <a:rPr lang="en-US" sz="2000" baseline="30000" smtClean="0"/>
              <a:t>th</a:t>
            </a:r>
            <a:r>
              <a:rPr lang="en-US" sz="2000" smtClean="0"/>
              <a:t>  highest concentration of artist in the U.S.</a:t>
            </a:r>
          </a:p>
          <a:p>
            <a:r>
              <a:rPr lang="en-US" sz="2000" smtClean="0"/>
              <a:t>Creative enterprises employ over 122,000 individuals in 8,000 establishments.</a:t>
            </a:r>
          </a:p>
          <a:p>
            <a:r>
              <a:rPr lang="en-US" sz="2000" smtClean="0"/>
              <a:t>Colorado ranks:</a:t>
            </a:r>
          </a:p>
          <a:p>
            <a:pPr lvl="1"/>
            <a:r>
              <a:rPr lang="en-US" sz="1800" smtClean="0"/>
              <a:t> 2nd in concentration of architects</a:t>
            </a:r>
          </a:p>
          <a:p>
            <a:pPr lvl="1"/>
            <a:r>
              <a:rPr lang="en-US" sz="1800" smtClean="0"/>
              <a:t> 7th in concentration of writers, designers, entertainers and performers</a:t>
            </a:r>
          </a:p>
          <a:p>
            <a:pPr lvl="1"/>
            <a:r>
              <a:rPr lang="en-US" sz="1800" smtClean="0"/>
              <a:t>8th in concentration of photographers. </a:t>
            </a:r>
          </a:p>
          <a:p>
            <a:pPr>
              <a:buFontTx/>
              <a:buNone/>
            </a:pPr>
            <a:r>
              <a:rPr lang="en-US" sz="2800" smtClean="0"/>
              <a:t>	</a:t>
            </a:r>
            <a:r>
              <a:rPr lang="en-US" sz="1200" smtClean="0"/>
              <a:t>Colorado Creative Industries. (2008, December). </a:t>
            </a:r>
            <a:r>
              <a:rPr lang="en-US" sz="1200" i="1" smtClean="0"/>
              <a:t>Economic Development Colorado's Creative Economy Study.</a:t>
            </a:r>
            <a:r>
              <a:rPr lang="en-US" sz="1200" smtClean="0"/>
              <a:t> Retrieved November 17, 2010, from http://www.coloarts.state.co.us/programs/economic/co_creativeconomy/ </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66725"/>
            <a:ext cx="8147050" cy="676275"/>
          </a:xfrm>
        </p:spPr>
        <p:txBody>
          <a:bodyPr/>
          <a:lstStyle/>
          <a:p>
            <a:pPr algn="ctr"/>
            <a:r>
              <a:rPr lang="en-US" sz="3200" smtClean="0"/>
              <a:t>REAL jobs in the Creative Economy</a:t>
            </a:r>
          </a:p>
        </p:txBody>
      </p:sp>
      <p:sp>
        <p:nvSpPr>
          <p:cNvPr id="8" name="Content Placeholder 7"/>
          <p:cNvSpPr>
            <a:spLocks noGrp="1"/>
          </p:cNvSpPr>
          <p:nvPr>
            <p:ph idx="1"/>
          </p:nvPr>
        </p:nvSpPr>
        <p:spPr>
          <a:xfrm>
            <a:off x="457200" y="1662546"/>
            <a:ext cx="8286262" cy="3976254"/>
          </a:xfrm>
          <a:extLst/>
        </p:spPr>
        <p:txBody>
          <a:bodyPr numCol="3" rtlCol="0">
            <a:normAutofit fontScale="40000" lnSpcReduction="20000"/>
          </a:bodyPr>
          <a:lstStyle/>
          <a:p>
            <a:pPr fontAlgn="auto">
              <a:spcAft>
                <a:spcPts val="0"/>
              </a:spcAft>
              <a:buFont typeface="Arial"/>
              <a:buChar char="•"/>
              <a:defRPr/>
            </a:pPr>
            <a:r>
              <a:rPr lang="en-US" sz="4500" dirty="0" smtClean="0"/>
              <a:t>Public relations/ marketing managers</a:t>
            </a:r>
          </a:p>
          <a:p>
            <a:pPr fontAlgn="auto">
              <a:spcAft>
                <a:spcPts val="0"/>
              </a:spcAft>
              <a:buFont typeface="Arial"/>
              <a:buChar char="•"/>
              <a:defRPr/>
            </a:pPr>
            <a:r>
              <a:rPr lang="en-US" sz="4500" dirty="0" smtClean="0"/>
              <a:t>Architects/ Landscape   architects</a:t>
            </a:r>
          </a:p>
          <a:p>
            <a:pPr fontAlgn="auto">
              <a:spcAft>
                <a:spcPts val="0"/>
              </a:spcAft>
              <a:buFont typeface="Arial"/>
              <a:buChar char="•"/>
              <a:defRPr/>
            </a:pPr>
            <a:r>
              <a:rPr lang="en-US" sz="4500" dirty="0" smtClean="0"/>
              <a:t>Curators</a:t>
            </a:r>
          </a:p>
          <a:p>
            <a:pPr fontAlgn="auto">
              <a:spcAft>
                <a:spcPts val="0"/>
              </a:spcAft>
              <a:buFont typeface="Arial"/>
              <a:buChar char="•"/>
              <a:defRPr/>
            </a:pPr>
            <a:r>
              <a:rPr lang="en-US" sz="4500" dirty="0" smtClean="0"/>
              <a:t>Advertising/ promotions managers</a:t>
            </a:r>
          </a:p>
          <a:p>
            <a:pPr fontAlgn="auto">
              <a:spcAft>
                <a:spcPts val="0"/>
              </a:spcAft>
              <a:buFont typeface="Arial"/>
              <a:buChar char="•"/>
              <a:defRPr/>
            </a:pPr>
            <a:r>
              <a:rPr lang="en-US" sz="4500" dirty="0" smtClean="0"/>
              <a:t>Radio operators/ Camera operators</a:t>
            </a:r>
          </a:p>
          <a:p>
            <a:pPr fontAlgn="auto">
              <a:spcAft>
                <a:spcPts val="0"/>
              </a:spcAft>
              <a:buFont typeface="Arial"/>
              <a:buChar char="•"/>
              <a:defRPr/>
            </a:pPr>
            <a:r>
              <a:rPr lang="en-US" sz="4500" dirty="0" smtClean="0"/>
              <a:t>Archivists</a:t>
            </a:r>
          </a:p>
          <a:p>
            <a:pPr fontAlgn="auto">
              <a:spcAft>
                <a:spcPts val="0"/>
              </a:spcAft>
              <a:buFont typeface="Arial"/>
              <a:buChar char="•"/>
              <a:defRPr/>
            </a:pPr>
            <a:r>
              <a:rPr lang="en-US" sz="4500" dirty="0" smtClean="0"/>
              <a:t>Editors</a:t>
            </a:r>
          </a:p>
          <a:p>
            <a:pPr fontAlgn="auto">
              <a:spcAft>
                <a:spcPts val="0"/>
              </a:spcAft>
              <a:buFont typeface="Arial"/>
              <a:buChar char="•"/>
              <a:defRPr/>
            </a:pPr>
            <a:r>
              <a:rPr lang="en-US" sz="4500" b="1" dirty="0" smtClean="0"/>
              <a:t>Film &amp; video editors</a:t>
            </a:r>
          </a:p>
          <a:p>
            <a:pPr fontAlgn="auto">
              <a:spcAft>
                <a:spcPts val="0"/>
              </a:spcAft>
              <a:buFont typeface="Arial"/>
              <a:buChar char="•"/>
              <a:defRPr/>
            </a:pPr>
            <a:r>
              <a:rPr lang="en-US" sz="4500" dirty="0" smtClean="0"/>
              <a:t>Commercial and Industrial designers</a:t>
            </a:r>
          </a:p>
          <a:p>
            <a:pPr fontAlgn="auto">
              <a:spcAft>
                <a:spcPts val="0"/>
              </a:spcAft>
              <a:buFont typeface="Arial"/>
              <a:buChar char="•"/>
              <a:defRPr/>
            </a:pPr>
            <a:r>
              <a:rPr lang="en-US" sz="4500" b="1" dirty="0" smtClean="0"/>
              <a:t>Producers/Directors</a:t>
            </a:r>
          </a:p>
          <a:p>
            <a:pPr fontAlgn="auto">
              <a:spcAft>
                <a:spcPts val="0"/>
              </a:spcAft>
              <a:buFont typeface="Arial"/>
              <a:buChar char="•"/>
              <a:defRPr/>
            </a:pPr>
            <a:r>
              <a:rPr lang="en-US" sz="4500" b="1" dirty="0" smtClean="0"/>
              <a:t>Sound engineers</a:t>
            </a:r>
          </a:p>
          <a:p>
            <a:pPr fontAlgn="auto">
              <a:spcAft>
                <a:spcPts val="0"/>
              </a:spcAft>
              <a:buFont typeface="Arial"/>
              <a:buChar char="•"/>
              <a:defRPr/>
            </a:pPr>
            <a:r>
              <a:rPr lang="en-US" sz="4500" dirty="0" smtClean="0"/>
              <a:t>Museum technicians and conservators</a:t>
            </a:r>
          </a:p>
          <a:p>
            <a:pPr fontAlgn="auto">
              <a:spcAft>
                <a:spcPts val="0"/>
              </a:spcAft>
              <a:buFont typeface="Arial"/>
              <a:buChar char="•"/>
              <a:defRPr/>
            </a:pPr>
            <a:r>
              <a:rPr lang="en-US" sz="4500" dirty="0" smtClean="0"/>
              <a:t>Interior designers</a:t>
            </a:r>
          </a:p>
          <a:p>
            <a:pPr fontAlgn="auto">
              <a:spcAft>
                <a:spcPts val="0"/>
              </a:spcAft>
              <a:buFont typeface="Arial"/>
              <a:buChar char="•"/>
              <a:defRPr/>
            </a:pPr>
            <a:r>
              <a:rPr lang="en-US" sz="4500" dirty="0" smtClean="0"/>
              <a:t>Reporters/ correspondents</a:t>
            </a:r>
          </a:p>
          <a:p>
            <a:pPr fontAlgn="auto">
              <a:spcAft>
                <a:spcPts val="0"/>
              </a:spcAft>
              <a:buFont typeface="Arial"/>
              <a:buChar char="•"/>
              <a:defRPr/>
            </a:pPr>
            <a:r>
              <a:rPr lang="en-US" sz="4500" dirty="0" smtClean="0"/>
              <a:t>Fashion designers</a:t>
            </a:r>
          </a:p>
          <a:p>
            <a:pPr fontAlgn="auto">
              <a:spcAft>
                <a:spcPts val="0"/>
              </a:spcAft>
              <a:buFont typeface="Arial"/>
              <a:buChar char="•"/>
              <a:defRPr/>
            </a:pPr>
            <a:r>
              <a:rPr lang="en-US" sz="4500" b="1" dirty="0" smtClean="0"/>
              <a:t>Set &amp; Exhibit designers</a:t>
            </a:r>
          </a:p>
          <a:p>
            <a:pPr fontAlgn="auto">
              <a:spcAft>
                <a:spcPts val="0"/>
              </a:spcAft>
              <a:buFont typeface="Arial"/>
              <a:buChar char="•"/>
              <a:defRPr/>
            </a:pPr>
            <a:r>
              <a:rPr lang="en-US" sz="4500" dirty="0" smtClean="0"/>
              <a:t>Graphic designers</a:t>
            </a:r>
          </a:p>
          <a:p>
            <a:pPr fontAlgn="auto">
              <a:spcAft>
                <a:spcPts val="0"/>
              </a:spcAft>
              <a:buFont typeface="Arial"/>
              <a:buChar char="•"/>
              <a:defRPr/>
            </a:pPr>
            <a:r>
              <a:rPr lang="en-US" sz="4500" b="1" dirty="0" smtClean="0"/>
              <a:t>Choreographers</a:t>
            </a:r>
          </a:p>
          <a:p>
            <a:pPr fontAlgn="auto">
              <a:spcAft>
                <a:spcPts val="0"/>
              </a:spcAft>
              <a:buFont typeface="Arial"/>
              <a:buChar char="•"/>
              <a:defRPr/>
            </a:pPr>
            <a:r>
              <a:rPr lang="en-US" sz="4500" dirty="0" smtClean="0"/>
              <a:t>Floral designers</a:t>
            </a:r>
          </a:p>
          <a:p>
            <a:pPr fontAlgn="auto">
              <a:spcAft>
                <a:spcPts val="0"/>
              </a:spcAft>
              <a:buFont typeface="Arial"/>
              <a:buChar char="•"/>
              <a:defRPr/>
            </a:pPr>
            <a:r>
              <a:rPr lang="en-US" sz="4500" dirty="0" smtClean="0"/>
              <a:t>Art directors</a:t>
            </a:r>
          </a:p>
          <a:p>
            <a:pPr fontAlgn="auto">
              <a:spcAft>
                <a:spcPts val="0"/>
              </a:spcAft>
              <a:buFont typeface="Arial"/>
              <a:buChar char="•"/>
              <a:defRPr/>
            </a:pPr>
            <a:r>
              <a:rPr lang="en-US" sz="4500" dirty="0" smtClean="0"/>
              <a:t>Photographers</a:t>
            </a:r>
          </a:p>
          <a:p>
            <a:pPr fontAlgn="auto">
              <a:spcAft>
                <a:spcPts val="0"/>
              </a:spcAft>
              <a:buFont typeface="Arial"/>
              <a:buChar char="•"/>
              <a:defRPr/>
            </a:pPr>
            <a:r>
              <a:rPr lang="en-US" sz="4500" dirty="0" smtClean="0"/>
              <a:t>Writers &amp; Authors</a:t>
            </a:r>
          </a:p>
          <a:p>
            <a:pPr fontAlgn="auto">
              <a:spcAft>
                <a:spcPts val="0"/>
              </a:spcAft>
              <a:buFont typeface="Arial"/>
              <a:buChar char="•"/>
              <a:defRPr/>
            </a:pPr>
            <a:r>
              <a:rPr lang="en-US" sz="4500" dirty="0" smtClean="0"/>
              <a:t>Multi-media artists &amp; animators</a:t>
            </a:r>
          </a:p>
          <a:p>
            <a:pPr fontAlgn="auto">
              <a:spcAft>
                <a:spcPts val="0"/>
              </a:spcAft>
              <a:buFont typeface="Arial"/>
              <a:buChar char="•"/>
              <a:defRPr/>
            </a:pPr>
            <a:r>
              <a:rPr lang="en-US" sz="4500" b="1" dirty="0" smtClean="0"/>
              <a:t>Actors</a:t>
            </a:r>
          </a:p>
          <a:p>
            <a:pPr fontAlgn="auto">
              <a:spcAft>
                <a:spcPts val="0"/>
              </a:spcAft>
              <a:buFont typeface="Arial"/>
              <a:buChar char="•"/>
              <a:defRPr/>
            </a:pPr>
            <a:r>
              <a:rPr lang="en-US" sz="4500" dirty="0" smtClean="0"/>
              <a:t>Musicians &amp; singers</a:t>
            </a:r>
          </a:p>
          <a:p>
            <a:pPr fontAlgn="auto">
              <a:spcAft>
                <a:spcPts val="0"/>
              </a:spcAft>
              <a:buFont typeface="Arial"/>
              <a:buChar char="•"/>
              <a:defRPr/>
            </a:pPr>
            <a:r>
              <a:rPr lang="en-US" sz="4500" dirty="0" smtClean="0"/>
              <a:t>Fine Artists in all fields</a:t>
            </a:r>
          </a:p>
          <a:p>
            <a:pPr fontAlgn="auto">
              <a:spcAft>
                <a:spcPts val="0"/>
              </a:spcAft>
              <a:buFont typeface="Arial"/>
              <a:buChar char="•"/>
              <a:defRPr/>
            </a:pPr>
            <a:r>
              <a:rPr lang="en-US" sz="4500" dirty="0" smtClean="0"/>
              <a:t>Craft artists</a:t>
            </a:r>
          </a:p>
          <a:p>
            <a:pPr fontAlgn="auto">
              <a:spcAft>
                <a:spcPts val="0"/>
              </a:spcAft>
              <a:buFont typeface="Arial"/>
              <a:buChar char="•"/>
              <a:defRPr/>
            </a:pPr>
            <a:r>
              <a:rPr lang="en-US" sz="4500" b="1" dirty="0" smtClean="0"/>
              <a:t>Entertainers &amp; performers</a:t>
            </a:r>
          </a:p>
          <a:p>
            <a:pPr fontAlgn="auto">
              <a:spcAft>
                <a:spcPts val="0"/>
              </a:spcAft>
              <a:buFont typeface="Arial"/>
              <a:buChar char="•"/>
              <a:defRPr/>
            </a:pPr>
            <a:r>
              <a:rPr lang="en-US" sz="4500" dirty="0" smtClean="0"/>
              <a:t>Agents &amp; business managers</a:t>
            </a:r>
          </a:p>
          <a:p>
            <a:pPr fontAlgn="auto">
              <a:spcAft>
                <a:spcPts val="0"/>
              </a:spcAft>
              <a:buFont typeface="Arial"/>
              <a:buChar char="•"/>
              <a:defRPr/>
            </a:pPr>
            <a:r>
              <a:rPr lang="en-US" sz="4500" b="1" dirty="0" smtClean="0"/>
              <a:t>Dancers</a:t>
            </a:r>
          </a:p>
          <a:p>
            <a:pPr fontAlgn="auto">
              <a:spcAft>
                <a:spcPts val="0"/>
              </a:spcAft>
              <a:buFont typeface="Arial"/>
              <a:buChar char="•"/>
              <a:defRPr/>
            </a:pPr>
            <a:r>
              <a:rPr lang="en-US" sz="4500" b="1" dirty="0" smtClean="0"/>
              <a:t>Music directors &amp; composers</a:t>
            </a:r>
          </a:p>
          <a:p>
            <a:pPr fontAlgn="auto">
              <a:spcAft>
                <a:spcPts val="0"/>
              </a:spcAft>
              <a:buFont typeface="Arial"/>
              <a:buChar char="•"/>
              <a:defRPr/>
            </a:pPr>
            <a:r>
              <a:rPr lang="en-US" sz="4500" b="1" dirty="0" smtClean="0"/>
              <a:t>Stagehands</a:t>
            </a:r>
          </a:p>
          <a:p>
            <a:pPr fontAlgn="auto">
              <a:spcAft>
                <a:spcPts val="0"/>
              </a:spcAft>
              <a:buFont typeface="Arial"/>
              <a:buChar char="•"/>
              <a:defRPr/>
            </a:pPr>
            <a:endParaRPr lang="en-US" dirty="0"/>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533400"/>
            <a:ext cx="7772400" cy="914400"/>
          </a:xfrm>
        </p:spPr>
        <p:txBody>
          <a:bodyPr/>
          <a:lstStyle/>
          <a:p>
            <a:pPr eaLnBrk="1" hangingPunct="1"/>
            <a:r>
              <a:rPr lang="en-US" smtClean="0"/>
              <a:t>Skills for a Creative Economy</a:t>
            </a:r>
          </a:p>
        </p:txBody>
      </p:sp>
      <p:sp>
        <p:nvSpPr>
          <p:cNvPr id="30723" name="Content Placeholder 2"/>
          <p:cNvSpPr>
            <a:spLocks noGrp="1"/>
          </p:cNvSpPr>
          <p:nvPr>
            <p:ph idx="1"/>
          </p:nvPr>
        </p:nvSpPr>
        <p:spPr>
          <a:xfrm>
            <a:off x="685800" y="1600200"/>
            <a:ext cx="7772400" cy="4048125"/>
          </a:xfrm>
        </p:spPr>
        <p:txBody>
          <a:bodyPr/>
          <a:lstStyle/>
          <a:p>
            <a:pPr marL="365125" indent="-255588" eaLnBrk="1" hangingPunct="1">
              <a:buFont typeface="Wingdings 3" pitchFamily="18" charset="2"/>
              <a:buChar char=""/>
            </a:pPr>
            <a:r>
              <a:rPr lang="en-US" sz="2400" b="1" u="sng" smtClean="0"/>
              <a:t>Critical thinking and reasoning </a:t>
            </a:r>
          </a:p>
          <a:p>
            <a:pPr marL="620713" lvl="1" eaLnBrk="1" hangingPunct="1">
              <a:spcBef>
                <a:spcPts val="325"/>
              </a:spcBef>
              <a:buFontTx/>
              <a:buNone/>
            </a:pPr>
            <a:r>
              <a:rPr lang="en-US" sz="1800" smtClean="0"/>
              <a:t>Problem solving, Analysis, Logic, Cause/effect</a:t>
            </a:r>
          </a:p>
          <a:p>
            <a:pPr marL="365125" indent="-255588" eaLnBrk="1" hangingPunct="1">
              <a:buFont typeface="Wingdings 3" pitchFamily="18" charset="2"/>
              <a:buChar char=""/>
            </a:pPr>
            <a:r>
              <a:rPr lang="en-US" sz="2400" b="1" u="sng" smtClean="0"/>
              <a:t>Information literacy </a:t>
            </a:r>
          </a:p>
          <a:p>
            <a:pPr marL="620713" lvl="1" eaLnBrk="1" hangingPunct="1">
              <a:spcBef>
                <a:spcPts val="325"/>
              </a:spcBef>
              <a:buFontTx/>
              <a:buNone/>
            </a:pPr>
            <a:r>
              <a:rPr lang="en-US" sz="1800" smtClean="0"/>
              <a:t>Knowledge acquisition, Source discernment, Systems management</a:t>
            </a:r>
          </a:p>
          <a:p>
            <a:pPr marL="365125" indent="-255588" eaLnBrk="1" hangingPunct="1">
              <a:buFont typeface="Wingdings 3" pitchFamily="18" charset="2"/>
              <a:buChar char=""/>
            </a:pPr>
            <a:r>
              <a:rPr lang="en-US" sz="2400" b="1" u="sng" smtClean="0"/>
              <a:t>Collaboration </a:t>
            </a:r>
          </a:p>
          <a:p>
            <a:pPr marL="620713" lvl="1" eaLnBrk="1" hangingPunct="1">
              <a:spcBef>
                <a:spcPts val="325"/>
              </a:spcBef>
              <a:buFontTx/>
              <a:buNone/>
            </a:pPr>
            <a:r>
              <a:rPr lang="en-US" sz="1800" smtClean="0"/>
              <a:t>Synergy, Team resourcing, Social skills, Leadership</a:t>
            </a:r>
          </a:p>
          <a:p>
            <a:pPr marL="365125" indent="-255588" eaLnBrk="1" hangingPunct="1">
              <a:buFont typeface="Wingdings 3" pitchFamily="18" charset="2"/>
              <a:buChar char=""/>
            </a:pPr>
            <a:r>
              <a:rPr lang="en-US" sz="2400" b="1" u="sng" smtClean="0"/>
              <a:t>Self-direction</a:t>
            </a:r>
          </a:p>
          <a:p>
            <a:pPr marL="620713" lvl="1" eaLnBrk="1" hangingPunct="1">
              <a:spcBef>
                <a:spcPts val="325"/>
              </a:spcBef>
              <a:buFontTx/>
              <a:buNone/>
            </a:pPr>
            <a:r>
              <a:rPr lang="en-US" sz="1800" smtClean="0"/>
              <a:t>Adaptability, Initiative, Personal responsibility, Work ethics, Self-advocacy</a:t>
            </a:r>
          </a:p>
          <a:p>
            <a:pPr marL="365125" indent="-255588" eaLnBrk="1" hangingPunct="1">
              <a:buFont typeface="Wingdings 3" pitchFamily="18" charset="2"/>
              <a:buChar char=""/>
            </a:pPr>
            <a:r>
              <a:rPr lang="en-US" sz="2400" b="1" u="sng" smtClean="0"/>
              <a:t>Invention</a:t>
            </a:r>
            <a:r>
              <a:rPr lang="en-US" sz="2400" smtClean="0"/>
              <a:t> </a:t>
            </a:r>
          </a:p>
          <a:p>
            <a:pPr marL="620713" lvl="1" eaLnBrk="1" hangingPunct="1">
              <a:spcBef>
                <a:spcPts val="325"/>
              </a:spcBef>
              <a:buFontTx/>
              <a:buNone/>
            </a:pPr>
            <a:r>
              <a:rPr lang="en-US" sz="1800" smtClean="0"/>
              <a:t>Creativity, Innovation, Integration of ideas</a:t>
            </a:r>
          </a:p>
          <a:p>
            <a:pPr marL="365125" indent="-255588" eaLnBrk="1" hangingPunct="1">
              <a:buFont typeface="Wingdings 3" pitchFamily="18" charset="2"/>
              <a:buChar char=""/>
            </a:pPr>
            <a:endParaRPr lang="en-US" smtClean="0"/>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609600"/>
            <a:ext cx="6934200" cy="1219200"/>
          </a:xfrm>
        </p:spPr>
        <p:txBody>
          <a:bodyPr/>
          <a:lstStyle/>
          <a:p>
            <a:pPr eaLnBrk="1" hangingPunct="1"/>
            <a:r>
              <a:rPr lang="en-US" sz="3600" b="1" dirty="0" smtClean="0"/>
              <a:t>Why CTE?</a:t>
            </a:r>
            <a:br>
              <a:rPr lang="en-US" sz="3600" b="1" dirty="0" smtClean="0"/>
            </a:br>
            <a:r>
              <a:rPr lang="en-US" sz="3600" b="1" dirty="0" smtClean="0"/>
              <a:t>Not your Father’s Voc. Ed.</a:t>
            </a:r>
          </a:p>
        </p:txBody>
      </p:sp>
      <p:sp>
        <p:nvSpPr>
          <p:cNvPr id="37891" name="Content Placeholder 2"/>
          <p:cNvSpPr>
            <a:spLocks noGrp="1"/>
          </p:cNvSpPr>
          <p:nvPr>
            <p:ph idx="1"/>
          </p:nvPr>
        </p:nvSpPr>
        <p:spPr>
          <a:xfrm>
            <a:off x="228600" y="1981200"/>
            <a:ext cx="8229600" cy="3429000"/>
          </a:xfrm>
        </p:spPr>
        <p:txBody>
          <a:bodyPr/>
          <a:lstStyle/>
          <a:p>
            <a:pPr eaLnBrk="1" hangingPunct="1">
              <a:buFontTx/>
              <a:buNone/>
            </a:pPr>
            <a:r>
              <a:rPr lang="en-US" sz="2400" b="1" smtClean="0"/>
              <a:t>Our Vision</a:t>
            </a:r>
          </a:p>
          <a:p>
            <a:pPr algn="ctr" eaLnBrk="1" hangingPunct="1">
              <a:buFontTx/>
              <a:buNone/>
            </a:pPr>
            <a:r>
              <a:rPr lang="en-US" sz="2400" smtClean="0"/>
              <a:t>Colorado CTE delivers proven pathways</a:t>
            </a:r>
          </a:p>
          <a:p>
            <a:pPr algn="ctr" eaLnBrk="1" hangingPunct="1">
              <a:buFontTx/>
              <a:buNone/>
            </a:pPr>
            <a:r>
              <a:rPr lang="en-US" sz="2400" smtClean="0"/>
              <a:t> to lifelong career success!</a:t>
            </a:r>
          </a:p>
          <a:p>
            <a:pPr eaLnBrk="1" hangingPunct="1">
              <a:buFontTx/>
              <a:buNone/>
            </a:pPr>
            <a:r>
              <a:rPr lang="en-US" sz="2400" b="1" smtClean="0"/>
              <a:t>Our Mission </a:t>
            </a:r>
          </a:p>
          <a:p>
            <a:pPr algn="ctr" eaLnBrk="1" hangingPunct="1">
              <a:buFontTx/>
              <a:buNone/>
            </a:pPr>
            <a:r>
              <a:rPr lang="en-US" sz="2400" smtClean="0"/>
              <a:t>CTE ensures a thriving Colorado economy by providing relevant and rigorous education that is connected, responsive and real.</a:t>
            </a:r>
          </a:p>
          <a:p>
            <a:pPr eaLnBrk="1" hangingPunct="1">
              <a:buFontTx/>
              <a:buNone/>
            </a:pPr>
            <a:r>
              <a:rPr lang="en-US" sz="2400" b="1" smtClean="0"/>
              <a:t>Our Method</a:t>
            </a:r>
          </a:p>
          <a:p>
            <a:pPr algn="ctr" eaLnBrk="1" hangingPunct="1">
              <a:buFontTx/>
              <a:buNone/>
            </a:pPr>
            <a:r>
              <a:rPr lang="en-US" sz="2400" smtClean="0"/>
              <a:t>Integration of effort across clusters &amp; between agencies</a:t>
            </a:r>
          </a:p>
          <a:p>
            <a:pPr algn="ctr" eaLnBrk="1" hangingPunct="1">
              <a:buFontTx/>
              <a:buNone/>
            </a:pPr>
            <a:endParaRPr lang="en-US" sz="2800" smtClean="0"/>
          </a:p>
          <a:p>
            <a:pPr algn="ctr" eaLnBrk="1" hangingPunct="1">
              <a:buFontTx/>
              <a:buNone/>
            </a:pPr>
            <a:endParaRPr lang="en-US" sz="2800" smtClean="0"/>
          </a:p>
          <a:p>
            <a:pPr eaLnBrk="1" hangingPunct="1"/>
            <a:endParaRPr lang="en-US" smtClean="0"/>
          </a:p>
        </p:txBody>
      </p:sp>
      <p:pic>
        <p:nvPicPr>
          <p:cNvPr id="4" name="Content Placeholder 3" descr="For Real Vertical.jpg"/>
          <p:cNvPicPr>
            <a:picLocks noChangeAspect="1"/>
          </p:cNvPicPr>
          <p:nvPr/>
        </p:nvPicPr>
        <p:blipFill>
          <a:blip r:embed="rId2" cstate="print">
            <a:clrChange>
              <a:clrFrom>
                <a:srgbClr val="FEFEFE"/>
              </a:clrFrom>
              <a:clrTo>
                <a:srgbClr val="FEFEFE">
                  <a:alpha val="0"/>
                </a:srgbClr>
              </a:clrTo>
            </a:clrChange>
          </a:blip>
          <a:srcRect/>
          <a:stretch>
            <a:fillRect/>
          </a:stretch>
        </p:blipFill>
        <p:spPr bwMode="auto">
          <a:xfrm>
            <a:off x="7620000" y="533400"/>
            <a:ext cx="1295400" cy="1752600"/>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8000" fill="hold"/>
                                        <p:tgtEl>
                                          <p:spTgt spid="4"/>
                                        </p:tgtEl>
                                        <p:attrNameLst>
                                          <p:attrName>ppt_w</p:attrName>
                                        </p:attrNameLst>
                                      </p:cBhvr>
                                      <p:tavLst>
                                        <p:tav tm="0" fmla="#ppt_w*sin(2.5*pi*$)">
                                          <p:val>
                                            <p:fltVal val="0"/>
                                          </p:val>
                                        </p:tav>
                                        <p:tav tm="100000">
                                          <p:val>
                                            <p:fltVal val="1"/>
                                          </p:val>
                                        </p:tav>
                                      </p:tavLst>
                                    </p:anim>
                                    <p:anim calcmode="lin" valueType="num">
                                      <p:cBhvr>
                                        <p:cTn id="8" dur="8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600" y="228600"/>
            <a:ext cx="7772400" cy="1143000"/>
          </a:xfrm>
        </p:spPr>
        <p:txBody>
          <a:bodyPr/>
          <a:lstStyle/>
          <a:p>
            <a:r>
              <a:rPr lang="en-US" dirty="0" smtClean="0"/>
              <a:t>The Colorado CTE Landscape</a:t>
            </a:r>
          </a:p>
        </p:txBody>
      </p:sp>
      <p:sp>
        <p:nvSpPr>
          <p:cNvPr id="38915" name="Content Placeholder 2"/>
          <p:cNvSpPr>
            <a:spLocks noGrp="1"/>
          </p:cNvSpPr>
          <p:nvPr>
            <p:ph idx="1"/>
          </p:nvPr>
        </p:nvSpPr>
        <p:spPr>
          <a:xfrm>
            <a:off x="685800" y="1447800"/>
            <a:ext cx="7772400" cy="3667125"/>
          </a:xfrm>
        </p:spPr>
        <p:txBody>
          <a:bodyPr/>
          <a:lstStyle/>
          <a:p>
            <a:r>
              <a:rPr lang="en-US" sz="2000" dirty="0" smtClean="0"/>
              <a:t>CTE uniquely placed in the Community College System</a:t>
            </a:r>
          </a:p>
          <a:p>
            <a:r>
              <a:rPr lang="en-US" sz="2000" dirty="0" smtClean="0"/>
              <a:t>Secondary and Post-secondary programs governed by common board</a:t>
            </a:r>
          </a:p>
          <a:p>
            <a:r>
              <a:rPr lang="en-US" sz="2000" dirty="0" smtClean="0"/>
              <a:t>Colorado State Plan – integrated implementation of Perkins IV</a:t>
            </a:r>
          </a:p>
          <a:p>
            <a:r>
              <a:rPr lang="en-US" sz="2000" dirty="0" smtClean="0"/>
              <a:t>Recognition that rigor follows relevance and not the other way round</a:t>
            </a:r>
          </a:p>
          <a:p>
            <a:r>
              <a:rPr lang="en-US" sz="2000" dirty="0" smtClean="0"/>
              <a:t>CTE organization and staffing</a:t>
            </a:r>
          </a:p>
          <a:p>
            <a:r>
              <a:rPr lang="en-US" sz="2000" dirty="0" smtClean="0"/>
              <a:t>Student Leadership Organizations</a:t>
            </a:r>
          </a:p>
          <a:p>
            <a:r>
              <a:rPr lang="en-US" sz="2000" dirty="0" smtClean="0"/>
              <a:t>Education Preparation /Endorsement/Credential</a:t>
            </a:r>
          </a:p>
          <a:p>
            <a:r>
              <a:rPr lang="en-US" sz="2000" dirty="0" smtClean="0"/>
              <a:t>Concurrent Enrollment</a:t>
            </a:r>
          </a:p>
          <a:p>
            <a:r>
              <a:rPr lang="en-US" sz="2000" dirty="0" smtClean="0"/>
              <a:t>Career Clusters and Plans of Study</a:t>
            </a:r>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evised Cluster Map 2-10-10.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template pag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3472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295401" y="762000"/>
            <a:ext cx="3429000" cy="4154984"/>
          </a:xfrm>
          <a:prstGeom prst="rect">
            <a:avLst/>
          </a:prstGeom>
        </p:spPr>
        <p:txBody>
          <a:bodyPr wrap="square">
            <a:spAutoFit/>
          </a:bodyPr>
          <a:lstStyle/>
          <a:p>
            <a:endParaRPr lang="en-US" sz="6600" dirty="0" smtClean="0">
              <a:solidFill>
                <a:srgbClr val="404040"/>
              </a:solidFill>
            </a:endParaRPr>
          </a:p>
          <a:p>
            <a:r>
              <a:rPr lang="en-US" sz="6600" dirty="0" smtClean="0">
                <a:solidFill>
                  <a:srgbClr val="404040"/>
                </a:solidFill>
              </a:rPr>
              <a:t>Theatre</a:t>
            </a:r>
          </a:p>
          <a:p>
            <a:r>
              <a:rPr lang="en-US" sz="6600" dirty="0" smtClean="0">
                <a:solidFill>
                  <a:srgbClr val="404040"/>
                </a:solidFill>
              </a:rPr>
              <a:t> is a</a:t>
            </a:r>
          </a:p>
          <a:p>
            <a:r>
              <a:rPr lang="en-US" sz="6600" dirty="0" smtClean="0">
                <a:solidFill>
                  <a:srgbClr val="404040"/>
                </a:solidFill>
              </a:rPr>
              <a:t> job</a:t>
            </a:r>
            <a:endParaRPr lang="en-US" sz="6600" dirty="0">
              <a:solidFill>
                <a:srgbClr val="40404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0" y="685800"/>
            <a:ext cx="3412998" cy="5137478"/>
          </a:xfrm>
          <a:prstGeom prst="rect">
            <a:avLst/>
          </a:prstGeom>
        </p:spPr>
      </p:pic>
    </p:spTree>
    <p:extLst>
      <p:ext uri="{BB962C8B-B14F-4D97-AF65-F5344CB8AC3E}">
        <p14:creationId xmlns:p14="http://schemas.microsoft.com/office/powerpoint/2010/main" xmlns="" val="1717346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ChangeArrowheads="1"/>
          </p:cNvSpPr>
          <p:nvPr/>
        </p:nvSpPr>
        <p:spPr bwMode="auto">
          <a:xfrm rot="-2655359">
            <a:off x="-695325" y="2565400"/>
            <a:ext cx="5172075" cy="547688"/>
          </a:xfrm>
          <a:prstGeom prst="rect">
            <a:avLst/>
          </a:prstGeom>
          <a:noFill/>
          <a:ln w="9525" algn="ctr">
            <a:noFill/>
            <a:round/>
            <a:headEnd/>
            <a:tailEnd/>
          </a:ln>
        </p:spPr>
        <p:txBody>
          <a:bodyPr/>
          <a:lstStyle/>
          <a:p>
            <a:pPr algn="ctr" eaLnBrk="0" hangingPunct="0"/>
            <a:r>
              <a:rPr lang="en-US" sz="2800">
                <a:latin typeface="Times" pitchFamily="18" charset="0"/>
              </a:rPr>
              <a:t>Career Development Journey</a:t>
            </a:r>
          </a:p>
        </p:txBody>
      </p:sp>
      <p:sp>
        <p:nvSpPr>
          <p:cNvPr id="55299" name="Rectangle 2"/>
          <p:cNvSpPr txBox="1">
            <a:spLocks noChangeArrowheads="1"/>
          </p:cNvSpPr>
          <p:nvPr/>
        </p:nvSpPr>
        <p:spPr bwMode="auto">
          <a:xfrm>
            <a:off x="1501775" y="214313"/>
            <a:ext cx="7442200" cy="1401762"/>
          </a:xfrm>
          <a:prstGeom prst="rect">
            <a:avLst/>
          </a:prstGeom>
          <a:noFill/>
          <a:ln w="9525">
            <a:noFill/>
            <a:miter lim="800000"/>
            <a:headEnd/>
            <a:tailEnd/>
          </a:ln>
        </p:spPr>
        <p:txBody>
          <a:bodyPr anchor="ctr"/>
          <a:lstStyle/>
          <a:p>
            <a:pPr algn="ctr"/>
            <a:endParaRPr kumimoji="1" lang="en-US" sz="3200" b="1">
              <a:solidFill>
                <a:schemeClr val="tx2"/>
              </a:solidFill>
              <a:latin typeface="Tahoma" pitchFamily="34" charset="0"/>
            </a:endParaRPr>
          </a:p>
        </p:txBody>
      </p:sp>
      <p:sp>
        <p:nvSpPr>
          <p:cNvPr id="55300" name="Rectangle 4">
            <a:hlinkClick r:id="rId2" action="ppaction://hlinksldjump"/>
          </p:cNvPr>
          <p:cNvSpPr>
            <a:spLocks noChangeArrowheads="1"/>
          </p:cNvSpPr>
          <p:nvPr/>
        </p:nvSpPr>
        <p:spPr bwMode="auto">
          <a:xfrm>
            <a:off x="0" y="6400800"/>
            <a:ext cx="1066800" cy="457200"/>
          </a:xfrm>
          <a:prstGeom prst="rect">
            <a:avLst/>
          </a:prstGeom>
          <a:noFill/>
          <a:ln w="9525">
            <a:noFill/>
            <a:miter lim="800000"/>
            <a:headEnd/>
            <a:tailEnd/>
          </a:ln>
        </p:spPr>
        <p:txBody>
          <a:bodyPr wrap="none" anchor="ctr"/>
          <a:lstStyle/>
          <a:p>
            <a:endParaRPr lang="en-US">
              <a:latin typeface="Times" pitchFamily="18" charset="0"/>
            </a:endParaRPr>
          </a:p>
        </p:txBody>
      </p:sp>
      <p:sp>
        <p:nvSpPr>
          <p:cNvPr id="55301" name="Rectangle 5">
            <a:hlinkClick r:id="rId3" action="ppaction://hlinksldjump"/>
          </p:cNvPr>
          <p:cNvSpPr>
            <a:spLocks noChangeArrowheads="1"/>
          </p:cNvSpPr>
          <p:nvPr/>
        </p:nvSpPr>
        <p:spPr bwMode="auto">
          <a:xfrm>
            <a:off x="8839200" y="6477000"/>
            <a:ext cx="304800" cy="381000"/>
          </a:xfrm>
          <a:prstGeom prst="rect">
            <a:avLst/>
          </a:prstGeom>
          <a:solidFill>
            <a:srgbClr val="C0C0C0"/>
          </a:solidFill>
          <a:ln w="9525">
            <a:noFill/>
            <a:miter lim="800000"/>
            <a:headEnd/>
            <a:tailEnd/>
          </a:ln>
        </p:spPr>
        <p:txBody>
          <a:bodyPr wrap="none" anchor="ctr"/>
          <a:lstStyle/>
          <a:p>
            <a:endParaRPr lang="en-US">
              <a:latin typeface="Times" pitchFamily="18" charset="0"/>
            </a:endParaRPr>
          </a:p>
        </p:txBody>
      </p:sp>
      <p:sp>
        <p:nvSpPr>
          <p:cNvPr id="55302" name="TextBox 6"/>
          <p:cNvSpPr txBox="1">
            <a:spLocks noChangeArrowheads="1"/>
          </p:cNvSpPr>
          <p:nvPr/>
        </p:nvSpPr>
        <p:spPr bwMode="auto">
          <a:xfrm>
            <a:off x="228600" y="457200"/>
            <a:ext cx="5035550" cy="647700"/>
          </a:xfrm>
          <a:prstGeom prst="rect">
            <a:avLst/>
          </a:prstGeom>
          <a:noFill/>
          <a:ln w="9525">
            <a:noFill/>
            <a:miter lim="800000"/>
            <a:headEnd/>
            <a:tailEnd/>
          </a:ln>
        </p:spPr>
        <p:txBody>
          <a:bodyPr>
            <a:spAutoFit/>
          </a:bodyPr>
          <a:lstStyle/>
          <a:p>
            <a:r>
              <a:rPr lang="en-US" sz="3600" b="1">
                <a:latin typeface="Times" pitchFamily="18" charset="0"/>
              </a:rPr>
              <a:t>Seamless Transitions: </a:t>
            </a:r>
          </a:p>
        </p:txBody>
      </p:sp>
      <p:graphicFrame>
        <p:nvGraphicFramePr>
          <p:cNvPr id="8" name="Diagram 7"/>
          <p:cNvGraphicFramePr/>
          <p:nvPr/>
        </p:nvGraphicFramePr>
        <p:xfrm>
          <a:off x="0" y="1233714"/>
          <a:ext cx="9143999" cy="44050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5-Point Star 10">
            <a:hlinkClick r:id="rId9"/>
          </p:cNvPr>
          <p:cNvSpPr/>
          <p:nvPr/>
        </p:nvSpPr>
        <p:spPr bwMode="auto">
          <a:xfrm>
            <a:off x="7391400" y="5943600"/>
            <a:ext cx="1066800" cy="533400"/>
          </a:xfrm>
          <a:prstGeom prst="star5">
            <a:avLst/>
          </a:prstGeom>
          <a:solidFill>
            <a:srgbClr val="FF0066"/>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85800" y="457200"/>
            <a:ext cx="7772400" cy="914400"/>
          </a:xfrm>
        </p:spPr>
        <p:txBody>
          <a:bodyPr/>
          <a:lstStyle/>
          <a:p>
            <a:r>
              <a:rPr lang="en-US" sz="3600" b="1" smtClean="0"/>
              <a:t>Section IV – Integration/Alignment</a:t>
            </a:r>
            <a:br>
              <a:rPr lang="en-US" sz="3600" b="1" smtClean="0"/>
            </a:br>
            <a:r>
              <a:rPr lang="en-US" sz="3600" b="1" smtClean="0"/>
              <a:t>CTE Connects the Dots</a:t>
            </a:r>
          </a:p>
        </p:txBody>
      </p:sp>
      <p:graphicFrame>
        <p:nvGraphicFramePr>
          <p:cNvPr id="6" name="Content Placeholder 5"/>
          <p:cNvGraphicFramePr>
            <a:graphicFrameLocks noGrp="1"/>
          </p:cNvGraphicFramePr>
          <p:nvPr>
            <p:ph idx="1"/>
          </p:nvPr>
        </p:nvGraphicFramePr>
        <p:xfrm>
          <a:off x="685800" y="1371600"/>
          <a:ext cx="7772400" cy="4276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609600"/>
            <a:ext cx="8686800" cy="1143000"/>
          </a:xfrm>
        </p:spPr>
        <p:txBody>
          <a:bodyPr/>
          <a:lstStyle/>
          <a:p>
            <a:pPr eaLnBrk="1" hangingPunct="1"/>
            <a:r>
              <a:rPr lang="en-US" sz="4000" smtClean="0"/>
              <a:t>Aligning Academic &amp; Technical Content</a:t>
            </a:r>
          </a:p>
        </p:txBody>
      </p:sp>
      <p:sp>
        <p:nvSpPr>
          <p:cNvPr id="46083" name="Content Placeholder 2"/>
          <p:cNvSpPr>
            <a:spLocks noGrp="1"/>
          </p:cNvSpPr>
          <p:nvPr>
            <p:ph idx="1"/>
          </p:nvPr>
        </p:nvSpPr>
        <p:spPr>
          <a:xfrm>
            <a:off x="609600" y="1984375"/>
            <a:ext cx="8077200" cy="3895725"/>
          </a:xfrm>
        </p:spPr>
        <p:txBody>
          <a:bodyPr/>
          <a:lstStyle/>
          <a:p>
            <a:pPr marL="0" indent="0" eaLnBrk="1" hangingPunct="1">
              <a:buFontTx/>
              <a:buNone/>
            </a:pPr>
            <a:r>
              <a:rPr lang="en-US" sz="2800" b="1" dirty="0" smtClean="0"/>
              <a:t>2009 Senate Bill 0212- CAP4Kids</a:t>
            </a:r>
          </a:p>
          <a:p>
            <a:pPr marL="0" indent="0" eaLnBrk="1" hangingPunct="1">
              <a:buFontTx/>
              <a:buNone/>
            </a:pPr>
            <a:endParaRPr lang="en-US" sz="2000" b="1" dirty="0" smtClean="0">
              <a:cs typeface="Arial" charset="0"/>
            </a:endParaRPr>
          </a:p>
          <a:p>
            <a:pPr marL="0" indent="0" eaLnBrk="1" hangingPunct="1">
              <a:buFontTx/>
              <a:buNone/>
            </a:pPr>
            <a:r>
              <a:rPr lang="en-US" sz="2000" b="1" dirty="0" smtClean="0">
                <a:cs typeface="Arial" charset="0"/>
              </a:rPr>
              <a:t>2(b):  </a:t>
            </a:r>
            <a:r>
              <a:rPr lang="en-US" sz="2000" dirty="0" smtClean="0"/>
              <a:t>In developing the preschool through elementary and secondary education standards, the State Board shall also </a:t>
            </a:r>
            <a:r>
              <a:rPr lang="en-US" sz="2000" dirty="0" smtClean="0">
                <a:solidFill>
                  <a:srgbClr val="993333"/>
                </a:solidFill>
              </a:rPr>
              <a:t>take into account any </a:t>
            </a:r>
            <a:r>
              <a:rPr lang="en-US" sz="2000" dirty="0" smtClean="0">
                <a:solidFill>
                  <a:srgbClr val="993333"/>
                </a:solidFill>
                <a:hlinkClick r:id="rId2"/>
              </a:rPr>
              <a:t>Career &amp; Technical Education standards</a:t>
            </a:r>
            <a:r>
              <a:rPr lang="en-US" sz="2000" dirty="0" smtClean="0"/>
              <a:t> adopted by the State Board for Community Colleges and Occupational Education, created in Section 23-60-104, C.R.S., and, </a:t>
            </a:r>
            <a:r>
              <a:rPr lang="en-US" sz="2000" dirty="0" smtClean="0">
                <a:solidFill>
                  <a:srgbClr val="993333"/>
                </a:solidFill>
              </a:rPr>
              <a:t>to the extent practicable</a:t>
            </a:r>
            <a:r>
              <a:rPr lang="en-US" sz="2000" dirty="0" smtClean="0"/>
              <a:t>, shall </a:t>
            </a:r>
            <a:r>
              <a:rPr lang="en-US" sz="2000" dirty="0" smtClean="0">
                <a:solidFill>
                  <a:srgbClr val="993333"/>
                </a:solidFill>
              </a:rPr>
              <a:t>align the appropriate portions of the preschool through elementary and </a:t>
            </a:r>
            <a:r>
              <a:rPr lang="en-US" sz="2000" dirty="0" smtClean="0">
                <a:solidFill>
                  <a:srgbClr val="993333"/>
                </a:solidFill>
                <a:hlinkClick r:id="rId3"/>
              </a:rPr>
              <a:t>secondary Education standards </a:t>
            </a:r>
            <a:r>
              <a:rPr lang="en-US" sz="2000" dirty="0" smtClean="0">
                <a:solidFill>
                  <a:srgbClr val="993333"/>
                </a:solidFill>
              </a:rPr>
              <a:t>with the Career and Technical standards.</a:t>
            </a:r>
          </a:p>
          <a:p>
            <a:pPr marL="0" indent="0" eaLnBrk="1" hangingPunct="1">
              <a:buFontTx/>
              <a:buNone/>
            </a:pPr>
            <a:endParaRPr lang="en-US" sz="2000" dirty="0" smtClean="0">
              <a:cs typeface="Arial" charset="0"/>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609600"/>
            <a:ext cx="8458200" cy="1143000"/>
          </a:xfrm>
        </p:spPr>
        <p:txBody>
          <a:bodyPr/>
          <a:lstStyle/>
          <a:p>
            <a:pPr eaLnBrk="1" hangingPunct="1"/>
            <a:r>
              <a:rPr lang="en-US" dirty="0" smtClean="0">
                <a:latin typeface="Arial" pitchFamily="34" charset="0"/>
                <a:cs typeface="Arial" pitchFamily="34" charset="0"/>
              </a:rPr>
              <a:t> </a:t>
            </a:r>
            <a:r>
              <a:rPr lang="en-US" sz="4000" dirty="0" smtClean="0">
                <a:latin typeface="Arial" pitchFamily="34" charset="0"/>
                <a:cs typeface="Arial" pitchFamily="34" charset="0"/>
                <a:hlinkClick r:id="rId3"/>
              </a:rPr>
              <a:t>Plans of Study </a:t>
            </a:r>
            <a:r>
              <a:rPr lang="en-US" sz="4000" dirty="0" smtClean="0">
                <a:latin typeface="Arial" pitchFamily="34" charset="0"/>
                <a:cs typeface="Arial" pitchFamily="34" charset="0"/>
              </a:rPr>
              <a:t>- REAL Process</a:t>
            </a:r>
          </a:p>
        </p:txBody>
      </p:sp>
      <p:sp>
        <p:nvSpPr>
          <p:cNvPr id="21507" name="Content Placeholder 2"/>
          <p:cNvSpPr>
            <a:spLocks noGrp="1"/>
          </p:cNvSpPr>
          <p:nvPr>
            <p:ph idx="1"/>
          </p:nvPr>
        </p:nvSpPr>
        <p:spPr>
          <a:xfrm>
            <a:off x="685800" y="1828800"/>
            <a:ext cx="7772400" cy="3667125"/>
          </a:xfrm>
        </p:spPr>
        <p:txBody>
          <a:bodyPr/>
          <a:lstStyle/>
          <a:p>
            <a:pPr eaLnBrk="1" hangingPunct="1"/>
            <a:r>
              <a:rPr lang="en-US" sz="3000" dirty="0" smtClean="0">
                <a:latin typeface="Arial" pitchFamily="34" charset="0"/>
                <a:cs typeface="Arial" pitchFamily="34" charset="0"/>
              </a:rPr>
              <a:t>Intended as a primary guide as students create their Individual Career &amp; Academic Plans (ICAP)</a:t>
            </a:r>
          </a:p>
          <a:p>
            <a:pPr eaLnBrk="1" hangingPunct="1"/>
            <a:r>
              <a:rPr lang="en-US" sz="3000" dirty="0" smtClean="0">
                <a:latin typeface="Arial" pitchFamily="34" charset="0"/>
                <a:cs typeface="Arial" pitchFamily="34" charset="0"/>
              </a:rPr>
              <a:t>Assist student in designing  a meaningful educational experience that is relevant to their individual career aspirations (ICAP)</a:t>
            </a:r>
          </a:p>
        </p:txBody>
      </p:sp>
      <p:pic>
        <p:nvPicPr>
          <p:cNvPr id="4" name="Picture 3" descr="CO_Stacked.jpg"/>
          <p:cNvPicPr>
            <a:picLocks noChangeAspect="1"/>
          </p:cNvPicPr>
          <p:nvPr/>
        </p:nvPicPr>
        <p:blipFill>
          <a:blip r:embed="rId4" cstate="print"/>
          <a:stretch>
            <a:fillRect/>
          </a:stretch>
        </p:blipFill>
        <p:spPr>
          <a:xfrm>
            <a:off x="7458891" y="5277425"/>
            <a:ext cx="1397725" cy="1410757"/>
          </a:xfrm>
          <a:prstGeom prst="rect">
            <a:avLst/>
          </a:prstGeom>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38125"/>
            <a:ext cx="7772400" cy="1143000"/>
          </a:xfrm>
        </p:spPr>
        <p:txBody>
          <a:bodyPr/>
          <a:lstStyle/>
          <a:p>
            <a:pPr eaLnBrk="1" hangingPunct="1">
              <a:defRPr/>
            </a:pPr>
            <a:r>
              <a:rPr lang="en-US" dirty="0" smtClean="0">
                <a:latin typeface="+mn-lt"/>
              </a:rPr>
              <a:t>What is it all </a:t>
            </a:r>
            <a:r>
              <a:rPr lang="en-US" u="sng" dirty="0" smtClean="0">
                <a:latin typeface="+mn-lt"/>
              </a:rPr>
              <a:t>really</a:t>
            </a:r>
            <a:r>
              <a:rPr lang="en-US" dirty="0" smtClean="0">
                <a:latin typeface="+mn-lt"/>
              </a:rPr>
              <a:t>?</a:t>
            </a:r>
          </a:p>
        </p:txBody>
      </p:sp>
      <p:sp>
        <p:nvSpPr>
          <p:cNvPr id="57347" name="Content Placeholder 2"/>
          <p:cNvSpPr>
            <a:spLocks noGrp="1"/>
          </p:cNvSpPr>
          <p:nvPr>
            <p:ph idx="1"/>
          </p:nvPr>
        </p:nvSpPr>
        <p:spPr>
          <a:xfrm>
            <a:off x="1066800" y="1143000"/>
            <a:ext cx="7772400" cy="3667125"/>
          </a:xfrm>
        </p:spPr>
        <p:txBody>
          <a:bodyPr lIns="91440" tIns="45720" rIns="91440" bIns="45720"/>
          <a:lstStyle/>
          <a:p>
            <a:pPr eaLnBrk="1" hangingPunct="1">
              <a:buFontTx/>
              <a:buNone/>
            </a:pPr>
            <a:r>
              <a:rPr lang="en-US" smtClean="0"/>
              <a:t>The ICAP, or Career &amp; Academic Plan of Study is a process that students participate in, which results in an actual plan.</a:t>
            </a:r>
          </a:p>
          <a:p>
            <a:pPr eaLnBrk="1" hangingPunct="1">
              <a:buFontTx/>
              <a:buNone/>
            </a:pPr>
            <a:endParaRPr lang="en-US" smtClean="0"/>
          </a:p>
          <a:p>
            <a:pPr eaLnBrk="1" hangingPunct="1">
              <a:buFontTx/>
              <a:buNone/>
            </a:pPr>
            <a:endParaRPr lang="en-US" smtClean="0"/>
          </a:p>
          <a:p>
            <a:pPr eaLnBrk="1" hangingPunct="1">
              <a:buFontTx/>
              <a:buNone/>
            </a:pPr>
            <a:endParaRPr lang="en-US" smtClean="0"/>
          </a:p>
        </p:txBody>
      </p:sp>
      <p:sp>
        <p:nvSpPr>
          <p:cNvPr id="4" name="Down Arrow 3"/>
          <p:cNvSpPr/>
          <p:nvPr/>
        </p:nvSpPr>
        <p:spPr>
          <a:xfrm rot="16200000">
            <a:off x="3286125" y="2863850"/>
            <a:ext cx="477838" cy="1258888"/>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extBox 4"/>
          <p:cNvSpPr txBox="1">
            <a:spLocks noChangeArrowheads="1"/>
          </p:cNvSpPr>
          <p:nvPr/>
        </p:nvSpPr>
        <p:spPr bwMode="auto">
          <a:xfrm>
            <a:off x="296863" y="2979738"/>
            <a:ext cx="2400300" cy="1077912"/>
          </a:xfrm>
          <a:prstGeom prst="rect">
            <a:avLst/>
          </a:prstGeom>
          <a:noFill/>
          <a:ln w="9525">
            <a:noFill/>
            <a:miter lim="800000"/>
            <a:headEnd/>
            <a:tailEnd/>
          </a:ln>
        </p:spPr>
        <p:txBody>
          <a:bodyPr>
            <a:spAutoFit/>
          </a:bodyPr>
          <a:lstStyle/>
          <a:p>
            <a:pPr algn="ctr">
              <a:defRPr/>
            </a:pPr>
            <a:r>
              <a:rPr lang="en-US" sz="1600" b="1" dirty="0">
                <a:solidFill>
                  <a:schemeClr val="tx1">
                    <a:lumMod val="75000"/>
                    <a:lumOff val="25000"/>
                  </a:schemeClr>
                </a:solidFill>
                <a:latin typeface="Times"/>
              </a:rPr>
              <a:t>Process:</a:t>
            </a:r>
          </a:p>
          <a:p>
            <a:pPr algn="ctr">
              <a:defRPr/>
            </a:pPr>
            <a:r>
              <a:rPr lang="en-US" sz="1600" dirty="0">
                <a:solidFill>
                  <a:schemeClr val="tx1">
                    <a:lumMod val="75000"/>
                    <a:lumOff val="25000"/>
                  </a:schemeClr>
                </a:solidFill>
                <a:latin typeface="Times"/>
              </a:rPr>
              <a:t>Developmentally appropriate recommended activities </a:t>
            </a:r>
          </a:p>
        </p:txBody>
      </p:sp>
      <p:sp>
        <p:nvSpPr>
          <p:cNvPr id="6" name="Down Arrow 5"/>
          <p:cNvSpPr/>
          <p:nvPr/>
        </p:nvSpPr>
        <p:spPr>
          <a:xfrm>
            <a:off x="3186113" y="3606800"/>
            <a:ext cx="484187" cy="1220788"/>
          </a:xfrm>
          <a:prstGeom prst="downArrow">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6"/>
          <p:cNvSpPr txBox="1"/>
          <p:nvPr/>
        </p:nvSpPr>
        <p:spPr>
          <a:xfrm>
            <a:off x="4343400" y="2928938"/>
            <a:ext cx="4572000" cy="1816100"/>
          </a:xfrm>
          <a:prstGeom prst="rect">
            <a:avLst/>
          </a:prstGeom>
          <a:noFill/>
        </p:spPr>
        <p:txBody>
          <a:bodyPr>
            <a:spAutoFit/>
          </a:bodyPr>
          <a:lstStyle/>
          <a:p>
            <a:pPr fontAlgn="auto">
              <a:spcBef>
                <a:spcPts val="0"/>
              </a:spcBef>
              <a:spcAft>
                <a:spcPts val="0"/>
              </a:spcAft>
              <a:defRPr/>
            </a:pPr>
            <a:r>
              <a:rPr lang="en-US" sz="1600" b="1" dirty="0">
                <a:solidFill>
                  <a:schemeClr val="tx1">
                    <a:lumMod val="75000"/>
                    <a:lumOff val="25000"/>
                  </a:schemeClr>
                </a:solidFill>
                <a:latin typeface="Arial" pitchFamily="34" charset="0"/>
              </a:rPr>
              <a:t>Plan:</a:t>
            </a:r>
          </a:p>
          <a:p>
            <a:pPr marL="342900" indent="-342900" fontAlgn="auto">
              <a:spcBef>
                <a:spcPts val="0"/>
              </a:spcBef>
              <a:spcAft>
                <a:spcPts val="0"/>
              </a:spcAft>
              <a:buFontTx/>
              <a:buAutoNum type="arabicPeriod"/>
              <a:defRPr/>
            </a:pPr>
            <a:r>
              <a:rPr lang="en-US" sz="1600" dirty="0">
                <a:solidFill>
                  <a:schemeClr val="tx1">
                    <a:lumMod val="75000"/>
                    <a:lumOff val="25000"/>
                  </a:schemeClr>
                </a:solidFill>
                <a:latin typeface="Arial" pitchFamily="34" charset="0"/>
              </a:rPr>
              <a:t>Student’s career cluster or pathway goal</a:t>
            </a:r>
          </a:p>
          <a:p>
            <a:pPr marL="342900" indent="-342900" fontAlgn="auto">
              <a:spcBef>
                <a:spcPts val="0"/>
              </a:spcBef>
              <a:spcAft>
                <a:spcPts val="0"/>
              </a:spcAft>
              <a:buFontTx/>
              <a:buAutoNum type="arabicPeriod"/>
              <a:defRPr/>
            </a:pPr>
            <a:r>
              <a:rPr lang="en-US" sz="1600" dirty="0">
                <a:solidFill>
                  <a:schemeClr val="tx1">
                    <a:lumMod val="75000"/>
                    <a:lumOff val="25000"/>
                  </a:schemeClr>
                </a:solidFill>
                <a:latin typeface="Arial" pitchFamily="34" charset="0"/>
              </a:rPr>
              <a:t>Relevancy of student’s goal to post secondary institution / workforce or other future option</a:t>
            </a:r>
          </a:p>
          <a:p>
            <a:pPr marL="342900" indent="-342900" fontAlgn="auto">
              <a:spcBef>
                <a:spcPts val="0"/>
              </a:spcBef>
              <a:spcAft>
                <a:spcPts val="0"/>
              </a:spcAft>
              <a:buFontTx/>
              <a:buAutoNum type="arabicPeriod"/>
              <a:defRPr/>
            </a:pPr>
            <a:r>
              <a:rPr lang="en-US" sz="1600" dirty="0">
                <a:solidFill>
                  <a:schemeClr val="tx1">
                    <a:lumMod val="75000"/>
                    <a:lumOff val="25000"/>
                  </a:schemeClr>
                </a:solidFill>
                <a:latin typeface="Arial" pitchFamily="34" charset="0"/>
              </a:rPr>
              <a:t>Student’s intentional courses sequence &amp; relevant experience</a:t>
            </a:r>
          </a:p>
        </p:txBody>
      </p:sp>
      <p:sp>
        <p:nvSpPr>
          <p:cNvPr id="8" name="TextBox 7"/>
          <p:cNvSpPr txBox="1">
            <a:spLocks noChangeArrowheads="1"/>
          </p:cNvSpPr>
          <p:nvPr/>
        </p:nvSpPr>
        <p:spPr bwMode="auto">
          <a:xfrm>
            <a:off x="133350" y="4827588"/>
            <a:ext cx="8763000" cy="830262"/>
          </a:xfrm>
          <a:prstGeom prst="rect">
            <a:avLst/>
          </a:prstGeom>
          <a:noFill/>
          <a:ln w="9525">
            <a:noFill/>
            <a:miter lim="800000"/>
            <a:headEnd/>
            <a:tailEnd/>
          </a:ln>
        </p:spPr>
        <p:txBody>
          <a:bodyPr>
            <a:spAutoFit/>
          </a:bodyPr>
          <a:lstStyle/>
          <a:p>
            <a:pPr>
              <a:defRPr/>
            </a:pPr>
            <a:r>
              <a:rPr lang="en-US" sz="1600" b="1" dirty="0">
                <a:solidFill>
                  <a:schemeClr val="tx1">
                    <a:lumMod val="50000"/>
                  </a:schemeClr>
                </a:solidFill>
                <a:latin typeface="Times"/>
              </a:rPr>
              <a:t>Utilizing: </a:t>
            </a:r>
          </a:p>
          <a:p>
            <a:pPr>
              <a:defRPr/>
            </a:pPr>
            <a:r>
              <a:rPr lang="en-US" sz="1600" dirty="0">
                <a:solidFill>
                  <a:schemeClr val="tx1">
                    <a:lumMod val="50000"/>
                  </a:schemeClr>
                </a:solidFill>
                <a:latin typeface="Times"/>
              </a:rPr>
              <a:t>CTE, core curricula, existing &amp; available resources (CDE, CDHE &amp; CCCS), career &amp; academic planning tools &amp; assessments and “the village”.</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p:txBody>
          <a:bodyPr/>
          <a:lstStyle/>
          <a:p>
            <a:r>
              <a:rPr lang="en-US" smtClean="0"/>
              <a:t>Policy Matters</a:t>
            </a:r>
          </a:p>
        </p:txBody>
      </p:sp>
      <p:sp>
        <p:nvSpPr>
          <p:cNvPr id="60419" name="Content Placeholder 6"/>
          <p:cNvSpPr>
            <a:spLocks noGrp="1"/>
          </p:cNvSpPr>
          <p:nvPr>
            <p:ph idx="1"/>
          </p:nvPr>
        </p:nvSpPr>
        <p:spPr>
          <a:xfrm>
            <a:off x="533400" y="1752600"/>
            <a:ext cx="7772400" cy="3514725"/>
          </a:xfrm>
        </p:spPr>
        <p:txBody>
          <a:bodyPr/>
          <a:lstStyle/>
          <a:p>
            <a:r>
              <a:rPr lang="en-US" sz="2800" dirty="0" smtClean="0"/>
              <a:t>Colorado Paradox</a:t>
            </a:r>
          </a:p>
          <a:p>
            <a:r>
              <a:rPr lang="en-US" sz="2800" dirty="0" smtClean="0"/>
              <a:t>Colorado Promise</a:t>
            </a:r>
          </a:p>
          <a:p>
            <a:pPr lvl="1"/>
            <a:r>
              <a:rPr lang="en-US" sz="2400" dirty="0" smtClean="0"/>
              <a:t>P-20 Council – PWR/Concurrent Enrollment</a:t>
            </a:r>
          </a:p>
          <a:p>
            <a:pPr lvl="1"/>
            <a:r>
              <a:rPr lang="en-US" sz="2400" dirty="0" smtClean="0"/>
              <a:t>Creative Industries Legislation (2010)</a:t>
            </a:r>
          </a:p>
          <a:p>
            <a:pPr lvl="1"/>
            <a:r>
              <a:rPr lang="en-US" sz="2400" dirty="0" smtClean="0"/>
              <a:t>Arts Education Workforce Development (2010)</a:t>
            </a:r>
          </a:p>
          <a:p>
            <a:pPr lvl="1"/>
            <a:r>
              <a:rPr lang="en-US" sz="2400" dirty="0" smtClean="0"/>
              <a:t>Creative Districts (2011)</a:t>
            </a:r>
          </a:p>
          <a:p>
            <a:r>
              <a:rPr lang="en-US" sz="2800" dirty="0" smtClean="0"/>
              <a:t>Colorado “Blueprint for Economic Development”</a:t>
            </a:r>
          </a:p>
        </p:txBody>
      </p:sp>
      <p:pic>
        <p:nvPicPr>
          <p:cNvPr id="60420" name="Picture 3" descr="key.jpg"/>
          <p:cNvPicPr>
            <a:picLocks noChangeAspect="1"/>
          </p:cNvPicPr>
          <p:nvPr/>
        </p:nvPicPr>
        <p:blipFill>
          <a:blip r:embed="rId2" cstate="print"/>
          <a:srcRect/>
          <a:stretch>
            <a:fillRect/>
          </a:stretch>
        </p:blipFill>
        <p:spPr bwMode="auto">
          <a:xfrm>
            <a:off x="6708775" y="533400"/>
            <a:ext cx="2435225" cy="16764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smtClean="0">
                <a:latin typeface="+mn-lt"/>
              </a:rPr>
              <a:t>Section VI </a:t>
            </a:r>
            <a:r>
              <a:rPr lang="en-US" b="1" dirty="0" smtClean="0">
                <a:latin typeface="Brush Script MT" pitchFamily="66" charset="0"/>
              </a:rPr>
              <a:t>- Real</a:t>
            </a:r>
            <a:r>
              <a:rPr lang="en-US" dirty="0" smtClean="0"/>
              <a:t> Partnerships</a:t>
            </a:r>
          </a:p>
        </p:txBody>
      </p:sp>
      <p:sp>
        <p:nvSpPr>
          <p:cNvPr id="59395" name="Rectangle 3"/>
          <p:cNvSpPr>
            <a:spLocks noGrp="1" noChangeArrowheads="1"/>
          </p:cNvSpPr>
          <p:nvPr>
            <p:ph type="body" sz="half" idx="3"/>
          </p:nvPr>
        </p:nvSpPr>
        <p:spPr>
          <a:xfrm>
            <a:off x="4641850" y="1981200"/>
            <a:ext cx="3816350" cy="3352800"/>
          </a:xfrm>
        </p:spPr>
        <p:txBody>
          <a:bodyPr/>
          <a:lstStyle/>
          <a:p>
            <a:pPr eaLnBrk="1" hangingPunct="1">
              <a:lnSpc>
                <a:spcPct val="80000"/>
              </a:lnSpc>
            </a:pPr>
            <a:r>
              <a:rPr lang="en-US" sz="2000" smtClean="0"/>
              <a:t>Seamless Education</a:t>
            </a:r>
          </a:p>
          <a:p>
            <a:pPr lvl="1" eaLnBrk="1" hangingPunct="1">
              <a:lnSpc>
                <a:spcPct val="80000"/>
              </a:lnSpc>
            </a:pPr>
            <a:r>
              <a:rPr lang="en-US" sz="1800" smtClean="0"/>
              <a:t>Standards Revisions &amp; Alignment </a:t>
            </a:r>
          </a:p>
          <a:p>
            <a:pPr lvl="1" eaLnBrk="1" hangingPunct="1">
              <a:lnSpc>
                <a:spcPct val="80000"/>
              </a:lnSpc>
            </a:pPr>
            <a:r>
              <a:rPr lang="en-US" sz="1800" smtClean="0"/>
              <a:t>Seamless Pathways through Articulation Agreements</a:t>
            </a:r>
          </a:p>
          <a:p>
            <a:pPr lvl="1" eaLnBrk="1" hangingPunct="1">
              <a:lnSpc>
                <a:spcPct val="80000"/>
              </a:lnSpc>
            </a:pPr>
            <a:r>
              <a:rPr lang="en-US" sz="1800" smtClean="0"/>
              <a:t>Comprehensive Guidance</a:t>
            </a:r>
          </a:p>
          <a:p>
            <a:pPr eaLnBrk="1" hangingPunct="1">
              <a:lnSpc>
                <a:spcPct val="80000"/>
              </a:lnSpc>
            </a:pPr>
            <a:endParaRPr lang="en-US" sz="2000" smtClean="0"/>
          </a:p>
          <a:p>
            <a:pPr eaLnBrk="1" hangingPunct="1">
              <a:lnSpc>
                <a:spcPct val="80000"/>
              </a:lnSpc>
            </a:pPr>
            <a:endParaRPr lang="en-US" sz="2000" smtClean="0"/>
          </a:p>
          <a:p>
            <a:pPr eaLnBrk="1" hangingPunct="1">
              <a:lnSpc>
                <a:spcPct val="80000"/>
              </a:lnSpc>
            </a:pPr>
            <a:r>
              <a:rPr lang="en-US" sz="2000" smtClean="0"/>
              <a:t>Business, Industry, Colorado Department of Labor &amp; Employment, Economic Development, etc.</a:t>
            </a:r>
            <a:endParaRPr lang="en-US" sz="1700" smtClean="0"/>
          </a:p>
        </p:txBody>
      </p:sp>
      <p:pic>
        <p:nvPicPr>
          <p:cNvPr id="59396" name="Picture 15" descr="fullLogo"/>
          <p:cNvPicPr>
            <a:picLocks noChangeAspect="1" noChangeArrowheads="1"/>
          </p:cNvPicPr>
          <p:nvPr/>
        </p:nvPicPr>
        <p:blipFill>
          <a:blip r:embed="rId3" cstate="print"/>
          <a:srcRect/>
          <a:stretch>
            <a:fillRect/>
          </a:stretch>
        </p:blipFill>
        <p:spPr bwMode="auto">
          <a:xfrm>
            <a:off x="533400" y="3657600"/>
            <a:ext cx="2743200" cy="708025"/>
          </a:xfrm>
          <a:prstGeom prst="rect">
            <a:avLst/>
          </a:prstGeom>
          <a:noFill/>
          <a:ln w="9525">
            <a:noFill/>
            <a:miter lim="800000"/>
            <a:headEnd/>
            <a:tailEnd/>
          </a:ln>
        </p:spPr>
      </p:pic>
      <p:pic>
        <p:nvPicPr>
          <p:cNvPr id="59397" name="Picture 18" descr="CDE Logo">
            <a:hlinkClick r:id="rId4"/>
          </p:cNvPr>
          <p:cNvPicPr>
            <a:picLocks noChangeAspect="1" noChangeArrowheads="1"/>
          </p:cNvPicPr>
          <p:nvPr/>
        </p:nvPicPr>
        <p:blipFill>
          <a:blip r:embed="rId5" cstate="print"/>
          <a:srcRect/>
          <a:stretch>
            <a:fillRect/>
          </a:stretch>
        </p:blipFill>
        <p:spPr bwMode="auto">
          <a:xfrm>
            <a:off x="457200" y="1905000"/>
            <a:ext cx="2133600" cy="400050"/>
          </a:xfrm>
          <a:prstGeom prst="rect">
            <a:avLst/>
          </a:prstGeom>
          <a:noFill/>
          <a:ln w="9525">
            <a:noFill/>
            <a:miter lim="800000"/>
            <a:headEnd/>
            <a:tailEnd/>
          </a:ln>
        </p:spPr>
      </p:pic>
      <p:pic>
        <p:nvPicPr>
          <p:cNvPr id="59398" name="Picture 20" descr="Department of Higher Education"/>
          <p:cNvPicPr>
            <a:picLocks noChangeAspect="1" noChangeArrowheads="1"/>
          </p:cNvPicPr>
          <p:nvPr/>
        </p:nvPicPr>
        <p:blipFill>
          <a:blip r:embed="rId6" cstate="print"/>
          <a:srcRect/>
          <a:stretch>
            <a:fillRect/>
          </a:stretch>
        </p:blipFill>
        <p:spPr bwMode="auto">
          <a:xfrm>
            <a:off x="762000" y="2971800"/>
            <a:ext cx="3381375" cy="400050"/>
          </a:xfrm>
          <a:prstGeom prst="rect">
            <a:avLst/>
          </a:prstGeom>
          <a:noFill/>
          <a:ln w="9525">
            <a:noFill/>
            <a:miter lim="800000"/>
            <a:headEnd/>
            <a:tailEnd/>
          </a:ln>
        </p:spPr>
      </p:pic>
      <p:pic>
        <p:nvPicPr>
          <p:cNvPr id="59399" name="Picture 23" descr="CiC logo">
            <a:hlinkClick r:id="rId7"/>
          </p:cNvPr>
          <p:cNvPicPr>
            <a:picLocks noChangeAspect="1" noChangeArrowheads="1"/>
          </p:cNvPicPr>
          <p:nvPr/>
        </p:nvPicPr>
        <p:blipFill>
          <a:blip r:embed="rId8" cstate="print"/>
          <a:srcRect/>
          <a:stretch>
            <a:fillRect/>
          </a:stretch>
        </p:blipFill>
        <p:spPr bwMode="auto">
          <a:xfrm>
            <a:off x="2895600" y="2362200"/>
            <a:ext cx="1838325" cy="400050"/>
          </a:xfrm>
          <a:prstGeom prst="rect">
            <a:avLst/>
          </a:prstGeom>
          <a:noFill/>
          <a:ln w="9525">
            <a:noFill/>
            <a:miter lim="800000"/>
            <a:headEnd/>
            <a:tailEnd/>
          </a:ln>
        </p:spPr>
      </p:pic>
      <p:pic>
        <p:nvPicPr>
          <p:cNvPr id="59400" name="Picture 25" descr="Colorado Department of Labor and Employment Baner"/>
          <p:cNvPicPr>
            <a:picLocks noChangeAspect="1" noChangeArrowheads="1"/>
          </p:cNvPicPr>
          <p:nvPr/>
        </p:nvPicPr>
        <p:blipFill>
          <a:blip r:embed="rId9" cstate="print"/>
          <a:srcRect r="57001"/>
          <a:stretch>
            <a:fillRect/>
          </a:stretch>
        </p:blipFill>
        <p:spPr bwMode="auto">
          <a:xfrm>
            <a:off x="2286000" y="4572000"/>
            <a:ext cx="2057400" cy="7175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5"/>
          <p:cNvSpPr>
            <a:spLocks noGrp="1"/>
          </p:cNvSpPr>
          <p:nvPr>
            <p:ph type="title"/>
          </p:nvPr>
        </p:nvSpPr>
        <p:spPr/>
        <p:txBody>
          <a:bodyPr/>
          <a:lstStyle/>
          <a:p>
            <a:pPr eaLnBrk="1" hangingPunct="1"/>
            <a:r>
              <a:rPr lang="en-US" smtClean="0"/>
              <a:t>Education Partners</a:t>
            </a:r>
          </a:p>
        </p:txBody>
      </p:sp>
      <p:sp>
        <p:nvSpPr>
          <p:cNvPr id="66563" name="Content Placeholder 7"/>
          <p:cNvSpPr>
            <a:spLocks noGrp="1"/>
          </p:cNvSpPr>
          <p:nvPr>
            <p:ph idx="1"/>
          </p:nvPr>
        </p:nvSpPr>
        <p:spPr>
          <a:xfrm>
            <a:off x="609600" y="1676400"/>
            <a:ext cx="7772400" cy="3667125"/>
          </a:xfrm>
        </p:spPr>
        <p:txBody>
          <a:bodyPr/>
          <a:lstStyle/>
          <a:p>
            <a:pPr eaLnBrk="1" hangingPunct="1"/>
            <a:r>
              <a:rPr lang="en-US" sz="2400" smtClean="0"/>
              <a:t>Colorado Department of Education</a:t>
            </a:r>
          </a:p>
          <a:p>
            <a:pPr lvl="1" eaLnBrk="1" hangingPunct="1">
              <a:buFont typeface="Wingdings" pitchFamily="2" charset="2"/>
              <a:buChar char="ü"/>
            </a:pPr>
            <a:r>
              <a:rPr lang="en-US" sz="2400" smtClean="0"/>
              <a:t>Career Fairs &amp; Career Academies</a:t>
            </a:r>
          </a:p>
          <a:p>
            <a:pPr marL="742950" lvl="2" indent="-342900" eaLnBrk="1" hangingPunct="1">
              <a:buFont typeface="Wingdings" pitchFamily="2" charset="2"/>
              <a:buChar char="ü"/>
            </a:pPr>
            <a:r>
              <a:rPr lang="en-US" smtClean="0"/>
              <a:t>Visual and Performing Arts Specialist</a:t>
            </a:r>
          </a:p>
          <a:p>
            <a:pPr eaLnBrk="1" hangingPunct="1"/>
            <a:r>
              <a:rPr lang="en-US" sz="2400" smtClean="0"/>
              <a:t>Colorado Department of Higher Education</a:t>
            </a:r>
          </a:p>
          <a:p>
            <a:pPr lvl="1" eaLnBrk="1" hangingPunct="1">
              <a:buFont typeface="Wingdings" pitchFamily="2" charset="2"/>
              <a:buChar char="ü"/>
            </a:pPr>
            <a:r>
              <a:rPr lang="en-US" sz="2400" smtClean="0"/>
              <a:t>Educator Preparation Standards</a:t>
            </a:r>
          </a:p>
          <a:p>
            <a:pPr lvl="1" eaLnBrk="1" hangingPunct="1">
              <a:buFont typeface="Wingdings" pitchFamily="2" charset="2"/>
              <a:buChar char="ü"/>
            </a:pPr>
            <a:r>
              <a:rPr lang="en-US" sz="2400" smtClean="0"/>
              <a:t>College In Colorado</a:t>
            </a:r>
          </a:p>
          <a:p>
            <a:pPr eaLnBrk="1" hangingPunct="1"/>
            <a:r>
              <a:rPr lang="en-US" sz="2400" smtClean="0"/>
              <a:t>C-Acronymns – Art/Music/Theatre/Dance Educators</a:t>
            </a:r>
          </a:p>
          <a:p>
            <a:pPr eaLnBrk="1" hangingPunct="1"/>
            <a:r>
              <a:rPr lang="en-US" sz="2400" smtClean="0"/>
              <a:t>Co-Curricular Partners – Think 360, SCFD</a:t>
            </a:r>
          </a:p>
          <a:p>
            <a:pPr eaLnBrk="1" hangingPunct="1"/>
            <a:r>
              <a:rPr lang="en-US" sz="2400" smtClean="0"/>
              <a:t>Colorado Association of Career and Technical Educators</a:t>
            </a:r>
          </a:p>
          <a:p>
            <a:pPr eaLnBrk="1" hangingPunct="1"/>
            <a:endParaRPr lang="en-US" smtClean="0"/>
          </a:p>
          <a:p>
            <a:pPr eaLnBrk="1" hangingPunct="1"/>
            <a:endParaRPr lang="en-US" smtClean="0"/>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dirty="0" smtClean="0"/>
              <a:t>Business Partners</a:t>
            </a:r>
          </a:p>
        </p:txBody>
      </p:sp>
      <p:sp>
        <p:nvSpPr>
          <p:cNvPr id="65539" name="Content Placeholder 2"/>
          <p:cNvSpPr>
            <a:spLocks noGrp="1"/>
          </p:cNvSpPr>
          <p:nvPr>
            <p:ph idx="1"/>
          </p:nvPr>
        </p:nvSpPr>
        <p:spPr>
          <a:xfrm>
            <a:off x="762000" y="1828800"/>
            <a:ext cx="7772400" cy="3667125"/>
          </a:xfrm>
        </p:spPr>
        <p:txBody>
          <a:bodyPr/>
          <a:lstStyle/>
          <a:p>
            <a:pPr eaLnBrk="1" hangingPunct="1"/>
            <a:r>
              <a:rPr lang="en-US" sz="2800" dirty="0" smtClean="0"/>
              <a:t>CTE Advisory Committees</a:t>
            </a:r>
          </a:p>
          <a:p>
            <a:pPr eaLnBrk="1" hangingPunct="1"/>
            <a:r>
              <a:rPr lang="en-US" sz="2800" dirty="0" smtClean="0"/>
              <a:t>Trades Partners</a:t>
            </a:r>
          </a:p>
          <a:p>
            <a:pPr eaLnBrk="1" hangingPunct="1"/>
            <a:r>
              <a:rPr lang="en-US" sz="2800" dirty="0" smtClean="0"/>
              <a:t>Colorado Succeeds </a:t>
            </a:r>
            <a:r>
              <a:rPr lang="en-US" sz="2800" dirty="0" smtClean="0">
                <a:hlinkClick r:id="rId2"/>
              </a:rPr>
              <a:t>www.coloradosucceeds.org</a:t>
            </a:r>
            <a:r>
              <a:rPr lang="en-US" sz="2800" dirty="0" smtClean="0"/>
              <a:t> </a:t>
            </a:r>
          </a:p>
          <a:p>
            <a:pPr eaLnBrk="1" hangingPunct="1"/>
            <a:r>
              <a:rPr lang="en-US" sz="2800" dirty="0" smtClean="0"/>
              <a:t>Chambers of Commerce</a:t>
            </a:r>
          </a:p>
          <a:p>
            <a:pPr eaLnBrk="1" hangingPunct="1"/>
            <a:r>
              <a:rPr lang="en-US" sz="2800" dirty="0" smtClean="0"/>
              <a:t>Economic Development</a:t>
            </a:r>
          </a:p>
          <a:p>
            <a:pPr eaLnBrk="1" hangingPunct="1"/>
            <a:r>
              <a:rPr lang="en-US" sz="2800" dirty="0" smtClean="0"/>
              <a:t>Employers</a:t>
            </a:r>
          </a:p>
        </p:txBody>
      </p:sp>
      <p:pic>
        <p:nvPicPr>
          <p:cNvPr id="65540" name="Picture 3" descr="workers.jpg"/>
          <p:cNvPicPr>
            <a:picLocks noChangeAspect="1"/>
          </p:cNvPicPr>
          <p:nvPr/>
        </p:nvPicPr>
        <p:blipFill>
          <a:blip r:embed="rId3" cstate="print"/>
          <a:srcRect/>
          <a:stretch>
            <a:fillRect/>
          </a:stretch>
        </p:blipFill>
        <p:spPr bwMode="auto">
          <a:xfrm>
            <a:off x="5867400" y="3429000"/>
            <a:ext cx="2743200" cy="1828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dirty="0" smtClean="0"/>
              <a:t>Successes</a:t>
            </a:r>
          </a:p>
        </p:txBody>
      </p:sp>
      <p:sp>
        <p:nvSpPr>
          <p:cNvPr id="67587" name="Content Placeholder 2"/>
          <p:cNvSpPr>
            <a:spLocks noGrp="1"/>
          </p:cNvSpPr>
          <p:nvPr>
            <p:ph idx="1"/>
          </p:nvPr>
        </p:nvSpPr>
        <p:spPr>
          <a:xfrm>
            <a:off x="685800" y="1828800"/>
            <a:ext cx="6781800" cy="3667125"/>
          </a:xfrm>
        </p:spPr>
        <p:txBody>
          <a:bodyPr/>
          <a:lstStyle/>
          <a:p>
            <a:pPr eaLnBrk="1" hangingPunct="1"/>
            <a:r>
              <a:rPr lang="en-US" sz="2400" dirty="0" smtClean="0"/>
              <a:t>Creative Careers Student Leadership </a:t>
            </a:r>
            <a:r>
              <a:rPr lang="en-US" sz="2400" dirty="0" smtClean="0"/>
              <a:t>Organization</a:t>
            </a:r>
          </a:p>
          <a:p>
            <a:pPr eaLnBrk="1" hangingPunct="1"/>
            <a:r>
              <a:rPr lang="en-US" sz="2400" dirty="0" smtClean="0"/>
              <a:t>Connections </a:t>
            </a:r>
            <a:r>
              <a:rPr lang="en-US" sz="2400" dirty="0" smtClean="0"/>
              <a:t>with Thespians</a:t>
            </a:r>
            <a:endParaRPr lang="en-US" sz="2400" dirty="0" smtClean="0"/>
          </a:p>
          <a:p>
            <a:pPr eaLnBrk="1" hangingPunct="1"/>
            <a:r>
              <a:rPr lang="en-US" sz="2400" dirty="0" smtClean="0">
                <a:hlinkClick r:id="rId2"/>
              </a:rPr>
              <a:t>Credentialing/Endorsement</a:t>
            </a:r>
            <a:endParaRPr lang="en-US" sz="2400" dirty="0" smtClean="0"/>
          </a:p>
          <a:p>
            <a:pPr eaLnBrk="1" hangingPunct="1"/>
            <a:r>
              <a:rPr lang="en-US" sz="2400" dirty="0" smtClean="0">
                <a:hlinkClick r:id="rId3"/>
              </a:rPr>
              <a:t>New Colorado Association of Career and Technical Educators (CACTE) Division</a:t>
            </a:r>
            <a:endParaRPr lang="en-US" sz="2400" dirty="0" smtClean="0"/>
          </a:p>
          <a:p>
            <a:pPr eaLnBrk="1" hangingPunct="1"/>
            <a:r>
              <a:rPr lang="en-US" sz="2400" dirty="0" smtClean="0"/>
              <a:t>Creative Careers Festival</a:t>
            </a:r>
          </a:p>
          <a:p>
            <a:pPr eaLnBrk="1" hangingPunct="1"/>
            <a:endParaRPr lang="en-US" sz="2000" dirty="0" smtClean="0"/>
          </a:p>
        </p:txBody>
      </p:sp>
      <p:pic>
        <p:nvPicPr>
          <p:cNvPr id="67588" name="Picture 5" descr="maptosuccess.png"/>
          <p:cNvPicPr>
            <a:picLocks noChangeAspect="1"/>
          </p:cNvPicPr>
          <p:nvPr/>
        </p:nvPicPr>
        <p:blipFill>
          <a:blip r:embed="rId4" cstate="print"/>
          <a:srcRect/>
          <a:stretch>
            <a:fillRect/>
          </a:stretch>
        </p:blipFill>
        <p:spPr bwMode="auto">
          <a:xfrm>
            <a:off x="6477000" y="3352800"/>
            <a:ext cx="2463800" cy="21812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template pag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400" y="24227"/>
            <a:ext cx="93472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914400" y="457200"/>
            <a:ext cx="7924800" cy="1107996"/>
          </a:xfrm>
          <a:prstGeom prst="rect">
            <a:avLst/>
          </a:prstGeom>
        </p:spPr>
        <p:txBody>
          <a:bodyPr wrap="square">
            <a:spAutoFit/>
          </a:bodyPr>
          <a:lstStyle/>
          <a:p>
            <a:r>
              <a:rPr lang="en-US" sz="6600" dirty="0" smtClean="0">
                <a:solidFill>
                  <a:srgbClr val="404040"/>
                </a:solidFill>
              </a:rPr>
              <a:t>Theatre is a career</a:t>
            </a:r>
            <a:endParaRPr lang="en-US" sz="6600" dirty="0">
              <a:solidFill>
                <a:srgbClr val="40404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71600" y="1565196"/>
            <a:ext cx="6553200" cy="4352417"/>
          </a:xfrm>
          <a:prstGeom prst="rect">
            <a:avLst/>
          </a:prstGeom>
        </p:spPr>
      </p:pic>
    </p:spTree>
    <p:extLst>
      <p:ext uri="{BB962C8B-B14F-4D97-AF65-F5344CB8AC3E}">
        <p14:creationId xmlns:p14="http://schemas.microsoft.com/office/powerpoint/2010/main" xmlns="" val="2709264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901337"/>
            <a:ext cx="8399417" cy="1750105"/>
          </a:xfrm>
          <a:noFill/>
        </p:spPr>
        <p:txBody>
          <a:bodyPr>
            <a:noAutofit/>
          </a:bodyPr>
          <a:lstStyle/>
          <a:p>
            <a:r>
              <a:rPr lang="en-US" sz="3200" b="1" dirty="0">
                <a:solidFill>
                  <a:schemeClr val="tx1"/>
                </a:solidFill>
                <a:latin typeface="Times New Roman" pitchFamily="18" charset="0"/>
                <a:cs typeface="Times New Roman" pitchFamily="18" charset="0"/>
              </a:rPr>
              <a:t>Career &amp; Technical Education</a:t>
            </a:r>
            <a:br>
              <a:rPr lang="en-US" sz="3200" b="1" dirty="0">
                <a:solidFill>
                  <a:schemeClr val="tx1"/>
                </a:solidFill>
                <a:latin typeface="Times New Roman" pitchFamily="18" charset="0"/>
                <a:cs typeface="Times New Roman" pitchFamily="18" charset="0"/>
              </a:rPr>
            </a:br>
            <a:r>
              <a:rPr lang="en-US" sz="3200" b="1" dirty="0" smtClean="0">
                <a:solidFill>
                  <a:schemeClr val="tx1"/>
                </a:solidFill>
                <a:latin typeface="Times New Roman" pitchFamily="18" charset="0"/>
                <a:cs typeface="Times New Roman" pitchFamily="18" charset="0"/>
              </a:rPr>
              <a:t>Creative </a:t>
            </a:r>
            <a:r>
              <a:rPr lang="en-US" sz="3200" b="1" dirty="0">
                <a:solidFill>
                  <a:schemeClr val="tx1"/>
                </a:solidFill>
                <a:latin typeface="Times New Roman" pitchFamily="18" charset="0"/>
                <a:cs typeface="Times New Roman" pitchFamily="18" charset="0"/>
              </a:rPr>
              <a:t>Careers Festival</a:t>
            </a:r>
            <a:br>
              <a:rPr lang="en-US" sz="3200" b="1" dirty="0">
                <a:solidFill>
                  <a:schemeClr val="tx1"/>
                </a:solidFill>
                <a:latin typeface="Times New Roman" pitchFamily="18" charset="0"/>
                <a:cs typeface="Times New Roman" pitchFamily="18" charset="0"/>
              </a:rPr>
            </a:br>
            <a:r>
              <a:rPr lang="en-US" sz="3200" b="1" dirty="0">
                <a:solidFill>
                  <a:schemeClr val="tx1"/>
                </a:solidFill>
                <a:latin typeface="Times New Roman" pitchFamily="18" charset="0"/>
                <a:cs typeface="Times New Roman" pitchFamily="18" charset="0"/>
              </a:rPr>
              <a:t>Friday </a:t>
            </a:r>
            <a:r>
              <a:rPr lang="en-US" sz="3200" b="1" dirty="0" smtClean="0">
                <a:solidFill>
                  <a:schemeClr val="tx1"/>
                </a:solidFill>
                <a:latin typeface="Times New Roman" pitchFamily="18" charset="0"/>
                <a:cs typeface="Times New Roman" pitchFamily="18" charset="0"/>
              </a:rPr>
              <a:t>19 April 2013</a:t>
            </a:r>
            <a:br>
              <a:rPr lang="en-US" sz="3200" b="1" dirty="0" smtClean="0">
                <a:solidFill>
                  <a:schemeClr val="tx1"/>
                </a:solidFill>
                <a:latin typeface="Times New Roman" pitchFamily="18" charset="0"/>
                <a:cs typeface="Times New Roman" pitchFamily="18" charset="0"/>
              </a:rPr>
            </a:br>
            <a:endParaRPr lang="en-US" sz="3200" b="1" dirty="0">
              <a:solidFill>
                <a:schemeClr val="tx1"/>
              </a:solidFill>
              <a:latin typeface="Times New Roman" pitchFamily="18" charset="0"/>
              <a:cs typeface="Times New Roman" pitchFamily="18" charset="0"/>
            </a:endParaRPr>
          </a:p>
        </p:txBody>
      </p:sp>
      <p:pic>
        <p:nvPicPr>
          <p:cNvPr id="5" name="Picture 4" descr="CCCSO Logo 2013 - 4.jpg">
            <a:hlinkClick r:id="rId2"/>
          </p:cNvPr>
          <p:cNvPicPr>
            <a:picLocks noChangeAspect="1"/>
          </p:cNvPicPr>
          <p:nvPr/>
        </p:nvPicPr>
        <p:blipFill>
          <a:blip r:embed="rId3" cstate="print"/>
          <a:stretch>
            <a:fillRect/>
          </a:stretch>
        </p:blipFill>
        <p:spPr>
          <a:xfrm>
            <a:off x="2362200" y="2438400"/>
            <a:ext cx="4663441" cy="3229521"/>
          </a:xfrm>
          <a:prstGeom prst="rect">
            <a:avLst/>
          </a:prstGeom>
        </p:spPr>
      </p:pic>
    </p:spTree>
    <p:extLst>
      <p:ext uri="{BB962C8B-B14F-4D97-AF65-F5344CB8AC3E}">
        <p14:creationId xmlns:p14="http://schemas.microsoft.com/office/powerpoint/2010/main" xmlns="" val="4029541900"/>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990600"/>
            <a:ext cx="8382000" cy="5539978"/>
          </a:xfrm>
          <a:prstGeom prst="rect">
            <a:avLst/>
          </a:prstGeom>
          <a:noFill/>
          <a:ln w="9525">
            <a:noFill/>
            <a:miter lim="800000"/>
            <a:headEnd/>
            <a:tailEnd/>
          </a:ln>
        </p:spPr>
        <p:txBody>
          <a:bodyPr>
            <a:spAutoFit/>
          </a:bodyPr>
          <a:lstStyle/>
          <a:p>
            <a:endParaRPr lang="en-US" sz="2800" dirty="0"/>
          </a:p>
          <a:p>
            <a:r>
              <a:rPr lang="en-US" sz="2000" b="1" dirty="0"/>
              <a:t>How do I take this forward?</a:t>
            </a:r>
            <a:r>
              <a:rPr lang="en-US" sz="2400" dirty="0"/>
              <a:t> </a:t>
            </a:r>
          </a:p>
          <a:p>
            <a:r>
              <a:rPr lang="en-US" i="1" dirty="0"/>
              <a:t>Creative Education is not done in isolation, I need to help build that “Village”, make conversation with the “Village” members.</a:t>
            </a:r>
          </a:p>
          <a:p>
            <a:endParaRPr lang="en-US" dirty="0"/>
          </a:p>
          <a:p>
            <a:r>
              <a:rPr lang="en-US" sz="2000" b="1" dirty="0"/>
              <a:t>Where do we start? </a:t>
            </a:r>
          </a:p>
          <a:p>
            <a:r>
              <a:rPr lang="en-US" i="1" dirty="0"/>
              <a:t>Conduct an </a:t>
            </a:r>
            <a:r>
              <a:rPr lang="en-US" i="1" dirty="0" smtClean="0"/>
              <a:t>inventory of </a:t>
            </a:r>
            <a:r>
              <a:rPr lang="en-US" i="1" dirty="0"/>
              <a:t>what you are already doing with the Arts</a:t>
            </a:r>
            <a:r>
              <a:rPr lang="en-US" i="1" dirty="0" smtClean="0"/>
              <a:t>. Include arts education and creative economy research if possible.</a:t>
            </a:r>
            <a:endParaRPr lang="en-US" i="1" dirty="0"/>
          </a:p>
          <a:p>
            <a:endParaRPr lang="en-US" dirty="0"/>
          </a:p>
          <a:p>
            <a:r>
              <a:rPr lang="en-US" sz="2000" b="1" dirty="0"/>
              <a:t>Where do I go from here? </a:t>
            </a:r>
          </a:p>
          <a:p>
            <a:r>
              <a:rPr lang="en-US" i="1" dirty="0"/>
              <a:t>Consider the Individuals, the partnerships, the existing tools that can be utilized (e.g. CTE, </a:t>
            </a:r>
            <a:r>
              <a:rPr lang="en-US" i="1" dirty="0" err="1"/>
              <a:t>CiC</a:t>
            </a:r>
            <a:r>
              <a:rPr lang="en-US" i="1" dirty="0"/>
              <a:t>, EPAS , Business &amp; Industry, AVS, Counselors and more!)</a:t>
            </a:r>
          </a:p>
          <a:p>
            <a:endParaRPr lang="en-US" i="1" dirty="0"/>
          </a:p>
          <a:p>
            <a:r>
              <a:rPr lang="en-US" sz="2000" b="1" dirty="0"/>
              <a:t>How can I do these kinds of things in my world?</a:t>
            </a:r>
          </a:p>
          <a:p>
            <a:r>
              <a:rPr lang="en-US" i="1" dirty="0"/>
              <a:t>Consider strategically implementing ICAP, Career Guidance and CTE to support Creative Education needs.</a:t>
            </a:r>
          </a:p>
          <a:p>
            <a:endParaRPr lang="en-US" sz="2000" b="1" dirty="0"/>
          </a:p>
          <a:p>
            <a:endParaRPr lang="en-US" sz="2400" dirty="0"/>
          </a:p>
        </p:txBody>
      </p:sp>
      <p:sp>
        <p:nvSpPr>
          <p:cNvPr id="81923" name="TextBox 2"/>
          <p:cNvSpPr txBox="1">
            <a:spLocks noChangeArrowheads="1"/>
          </p:cNvSpPr>
          <p:nvPr/>
        </p:nvSpPr>
        <p:spPr bwMode="auto">
          <a:xfrm>
            <a:off x="1219200" y="457200"/>
            <a:ext cx="6629400" cy="769938"/>
          </a:xfrm>
          <a:prstGeom prst="rect">
            <a:avLst/>
          </a:prstGeom>
          <a:noFill/>
          <a:ln w="9525">
            <a:noFill/>
            <a:miter lim="800000"/>
            <a:headEnd/>
            <a:tailEnd/>
          </a:ln>
        </p:spPr>
        <p:txBody>
          <a:bodyPr>
            <a:spAutoFit/>
          </a:bodyPr>
          <a:lstStyle/>
          <a:p>
            <a:pPr algn="ctr">
              <a:defRPr/>
            </a:pPr>
            <a:r>
              <a:rPr lang="en-US" sz="4400" dirty="0">
                <a:latin typeface="+mj-lt"/>
              </a:rPr>
              <a:t>Section VII: Next Steps</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dissolve">
                                      <p:cBhvr>
                                        <p:cTn id="12" dur="500"/>
                                        <p:tgtEl>
                                          <p:spTgt spid="2">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dissolve">
                                      <p:cBhvr>
                                        <p:cTn id="17" dur="500"/>
                                        <p:tgtEl>
                                          <p:spTgt spid="2">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dissolve">
                                      <p:cBhvr>
                                        <p:cTn id="2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457200" y="1143000"/>
            <a:ext cx="8229600" cy="4953000"/>
          </a:xfrm>
        </p:spPr>
        <p:txBody>
          <a:bodyPr>
            <a:normAutofit fontScale="90000"/>
          </a:bodyPr>
          <a:lstStyle/>
          <a:p>
            <a:pPr eaLnBrk="1" hangingPunct="1">
              <a:defRPr/>
            </a:pPr>
            <a:r>
              <a:rPr lang="en-US" dirty="0" smtClean="0">
                <a:hlinkClick r:id="rId2"/>
              </a:rPr>
              <a:t/>
            </a:r>
            <a:br>
              <a:rPr lang="en-US" dirty="0" smtClean="0">
                <a:hlinkClick r:id="rId2"/>
              </a:rPr>
            </a:br>
            <a:r>
              <a:rPr lang="en-US" dirty="0" smtClean="0">
                <a:hlinkClick r:id="rId2"/>
              </a:rPr>
              <a:t>Resource Website:</a:t>
            </a:r>
            <a:br>
              <a:rPr lang="en-US" dirty="0" smtClean="0">
                <a:hlinkClick r:id="rId2"/>
              </a:rPr>
            </a:br>
            <a:r>
              <a:rPr lang="en-US" dirty="0" smtClean="0">
                <a:hlinkClick r:id="rId2"/>
              </a:rPr>
              <a:t/>
            </a:r>
            <a:br>
              <a:rPr lang="en-US" dirty="0" smtClean="0">
                <a:hlinkClick r:id="rId2"/>
              </a:rPr>
            </a:br>
            <a:r>
              <a:rPr lang="en-US" dirty="0" smtClean="0">
                <a:hlinkClick r:id="rId2"/>
              </a:rPr>
              <a:t>www.coloradostateplan.com</a:t>
            </a:r>
            <a:br>
              <a:rPr lang="en-US" dirty="0" smtClean="0">
                <a:hlinkClick r:id="rId2"/>
              </a:rPr>
            </a:br>
            <a:r>
              <a:rPr lang="en-US" dirty="0" smtClean="0">
                <a:hlinkClick r:id="rId2"/>
              </a:rPr>
              <a:t/>
            </a:r>
            <a:br>
              <a:rPr lang="en-US" dirty="0" smtClean="0">
                <a:hlinkClick r:id="rId2"/>
              </a:rPr>
            </a:br>
            <a:r>
              <a:rPr lang="en-US" b="1" dirty="0" smtClean="0">
                <a:solidFill>
                  <a:srgbClr val="FFC000"/>
                </a:solidFill>
              </a:rPr>
              <a:t/>
            </a:r>
            <a:br>
              <a:rPr lang="en-US" b="1" dirty="0" smtClean="0">
                <a:solidFill>
                  <a:srgbClr val="FFC000"/>
                </a:solidFill>
              </a:rPr>
            </a:br>
            <a:r>
              <a:rPr lang="en-US" b="1" dirty="0" smtClean="0">
                <a:solidFill>
                  <a:srgbClr val="FFC000"/>
                </a:solidFill>
              </a:rPr>
              <a:t/>
            </a:r>
            <a:br>
              <a:rPr lang="en-US" b="1" dirty="0" smtClean="0">
                <a:solidFill>
                  <a:srgbClr val="FFC000"/>
                </a:solidFill>
              </a:rPr>
            </a:br>
            <a:r>
              <a:rPr lang="en-US" b="1" dirty="0" smtClean="0">
                <a:solidFill>
                  <a:srgbClr val="FFC000"/>
                </a:solidFill>
              </a:rPr>
              <a:t/>
            </a:r>
            <a:br>
              <a:rPr lang="en-US" b="1" dirty="0" smtClean="0">
                <a:solidFill>
                  <a:srgbClr val="FFC000"/>
                </a:solidFill>
              </a:rPr>
            </a:br>
            <a:r>
              <a:rPr lang="en-US" dirty="0" smtClean="0"/>
              <a:t/>
            </a:r>
            <a:br>
              <a:rPr lang="en-US" dirty="0" smtClean="0"/>
            </a:br>
            <a:r>
              <a:rPr lang="en-US" dirty="0" smtClean="0"/>
              <a:t>  </a:t>
            </a: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1828800"/>
            <a:ext cx="7772400" cy="1089025"/>
          </a:xfrm>
        </p:spPr>
        <p:txBody>
          <a:bodyPr/>
          <a:lstStyle/>
          <a:p>
            <a:pPr eaLnBrk="1" hangingPunct="1"/>
            <a:r>
              <a:rPr lang="en-US" sz="3600" dirty="0" smtClean="0">
                <a:solidFill>
                  <a:srgbClr val="FF0000"/>
                </a:solidFill>
                <a:latin typeface="Boopee" pitchFamily="2" charset="0"/>
              </a:rPr>
              <a:t/>
            </a:r>
            <a:br>
              <a:rPr lang="en-US" sz="3600" dirty="0" smtClean="0">
                <a:solidFill>
                  <a:srgbClr val="FF0000"/>
                </a:solidFill>
                <a:latin typeface="Boopee" pitchFamily="2" charset="0"/>
              </a:rPr>
            </a:br>
            <a:r>
              <a:rPr lang="en-US" sz="6600" dirty="0" smtClean="0">
                <a:latin typeface="Boopee" pitchFamily="2" charset="0"/>
              </a:rPr>
              <a:t>Thank you!</a:t>
            </a:r>
            <a:r>
              <a:rPr lang="en-US" sz="5400" dirty="0" smtClean="0">
                <a:latin typeface="Boopee" pitchFamily="2" charset="0"/>
              </a:rPr>
              <a:t>	</a:t>
            </a:r>
            <a:br>
              <a:rPr lang="en-US" sz="5400" dirty="0" smtClean="0">
                <a:latin typeface="Boopee" pitchFamily="2" charset="0"/>
              </a:rPr>
            </a:br>
            <a:endParaRPr lang="en-US" sz="5400" b="1" dirty="0" smtClean="0">
              <a:latin typeface="Boopee" pitchFamily="2" charset="0"/>
            </a:endParaRPr>
          </a:p>
        </p:txBody>
      </p:sp>
      <p:sp>
        <p:nvSpPr>
          <p:cNvPr id="87043" name="Rectangle 3"/>
          <p:cNvSpPr>
            <a:spLocks noGrp="1" noChangeArrowheads="1"/>
          </p:cNvSpPr>
          <p:nvPr>
            <p:ph type="subTitle" idx="1"/>
          </p:nvPr>
        </p:nvSpPr>
        <p:spPr>
          <a:xfrm>
            <a:off x="1371600" y="3962400"/>
            <a:ext cx="6400800" cy="1752600"/>
          </a:xfrm>
        </p:spPr>
        <p:txBody>
          <a:bodyPr>
            <a:normAutofit/>
          </a:bodyPr>
          <a:lstStyle/>
          <a:p>
            <a:pPr algn="l" eaLnBrk="1" hangingPunct="1">
              <a:defRPr/>
            </a:pPr>
            <a:r>
              <a:rPr lang="en-US" sz="1600" b="1" dirty="0" smtClean="0"/>
              <a:t>Jennifer Jirous, </a:t>
            </a:r>
            <a:r>
              <a:rPr lang="en-US" sz="1600" i="1" dirty="0" smtClean="0"/>
              <a:t>Colorado CTE STEM, Arts, IT Program Director</a:t>
            </a:r>
          </a:p>
          <a:p>
            <a:pPr eaLnBrk="1" hangingPunct="1">
              <a:defRPr/>
            </a:pPr>
            <a:r>
              <a:rPr lang="en-US" sz="1600" i="1" dirty="0" smtClean="0"/>
              <a:t>Colorado Community College System</a:t>
            </a:r>
          </a:p>
          <a:p>
            <a:pPr eaLnBrk="1" hangingPunct="1">
              <a:defRPr/>
            </a:pPr>
            <a:r>
              <a:rPr lang="en-US" sz="1600" i="1" dirty="0" smtClean="0">
                <a:hlinkClick r:id="rId2"/>
              </a:rPr>
              <a:t>Jennifer.jirous@cccs.edu</a:t>
            </a:r>
            <a:endParaRPr lang="en-US" sz="1600" i="1" dirty="0" smtClean="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template pag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28" y="-68666"/>
            <a:ext cx="9347200" cy="701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914400" y="-72295"/>
            <a:ext cx="7924800" cy="2308324"/>
          </a:xfrm>
          <a:prstGeom prst="rect">
            <a:avLst/>
          </a:prstGeom>
        </p:spPr>
        <p:txBody>
          <a:bodyPr wrap="square">
            <a:spAutoFit/>
          </a:bodyPr>
          <a:lstStyle/>
          <a:p>
            <a:pPr algn="ctr"/>
            <a:r>
              <a:rPr lang="en-US" sz="4800" dirty="0" smtClean="0">
                <a:solidFill>
                  <a:srgbClr val="404040"/>
                </a:solidFill>
              </a:rPr>
              <a:t>Theatre </a:t>
            </a:r>
            <a:r>
              <a:rPr lang="en-US" sz="4800" b="1" dirty="0" smtClean="0">
                <a:solidFill>
                  <a:srgbClr val="404040"/>
                </a:solidFill>
              </a:rPr>
              <a:t>is </a:t>
            </a:r>
          </a:p>
          <a:p>
            <a:pPr algn="ctr"/>
            <a:r>
              <a:rPr lang="en-US" sz="4800" dirty="0" smtClean="0">
                <a:solidFill>
                  <a:srgbClr val="404040"/>
                </a:solidFill>
              </a:rPr>
              <a:t>Career and technical</a:t>
            </a:r>
          </a:p>
          <a:p>
            <a:pPr algn="ctr"/>
            <a:r>
              <a:rPr lang="en-US" sz="4800" dirty="0" smtClean="0">
                <a:solidFill>
                  <a:srgbClr val="404040"/>
                </a:solidFill>
              </a:rPr>
              <a:t>Education</a:t>
            </a:r>
            <a:endParaRPr lang="en-US" sz="4800" dirty="0">
              <a:solidFill>
                <a:srgbClr val="40404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87072" y="2199743"/>
            <a:ext cx="5715000" cy="3796665"/>
          </a:xfrm>
          <a:prstGeom prst="rect">
            <a:avLst/>
          </a:prstGeom>
        </p:spPr>
      </p:pic>
    </p:spTree>
    <p:extLst>
      <p:ext uri="{BB962C8B-B14F-4D97-AF65-F5344CB8AC3E}">
        <p14:creationId xmlns:p14="http://schemas.microsoft.com/office/powerpoint/2010/main" xmlns="" val="3699241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template pag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 y="-381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0" name="Rectangle 4"/>
          <p:cNvSpPr>
            <a:spLocks noChangeArrowheads="1"/>
          </p:cNvSpPr>
          <p:nvPr/>
        </p:nvSpPr>
        <p:spPr bwMode="auto">
          <a:xfrm>
            <a:off x="990600" y="228600"/>
            <a:ext cx="7391400" cy="637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4000" dirty="0" err="1" smtClean="0">
                <a:solidFill>
                  <a:srgbClr val="0066FF"/>
                </a:solidFill>
              </a:rPr>
              <a:t>EdTA</a:t>
            </a:r>
            <a:r>
              <a:rPr lang="en-US" sz="4000" dirty="0" smtClean="0">
                <a:solidFill>
                  <a:srgbClr val="0066FF"/>
                </a:solidFill>
              </a:rPr>
              <a:t> and CTE</a:t>
            </a:r>
          </a:p>
          <a:p>
            <a:pPr>
              <a:buFontTx/>
              <a:buChar char="•"/>
            </a:pPr>
            <a:endParaRPr lang="en-US" sz="2400" dirty="0" smtClean="0">
              <a:solidFill>
                <a:srgbClr val="404040"/>
              </a:solidFill>
            </a:endParaRPr>
          </a:p>
          <a:p>
            <a:r>
              <a:rPr lang="en-US" sz="3600" dirty="0" smtClean="0">
                <a:solidFill>
                  <a:srgbClr val="404040"/>
                </a:solidFill>
              </a:rPr>
              <a:t>Four states identified where members are receiving CTE funding for their Thespians and theatre programs:</a:t>
            </a:r>
          </a:p>
          <a:p>
            <a:endParaRPr lang="en-US" sz="2800" dirty="0" smtClean="0">
              <a:solidFill>
                <a:srgbClr val="404040"/>
              </a:solidFill>
            </a:endParaRPr>
          </a:p>
          <a:p>
            <a:pPr marL="457200" indent="-457200">
              <a:buFont typeface="Wingdings" pitchFamily="2" charset="2"/>
              <a:buChar char="ü"/>
            </a:pPr>
            <a:r>
              <a:rPr lang="en-US" sz="3600" dirty="0" smtClean="0">
                <a:solidFill>
                  <a:srgbClr val="404040"/>
                </a:solidFill>
              </a:rPr>
              <a:t>Arizona</a:t>
            </a:r>
          </a:p>
          <a:p>
            <a:pPr marL="457200" indent="-457200">
              <a:buFont typeface="Wingdings" pitchFamily="2" charset="2"/>
              <a:buChar char="ü"/>
            </a:pPr>
            <a:r>
              <a:rPr lang="en-US" sz="3600" dirty="0" smtClean="0">
                <a:solidFill>
                  <a:srgbClr val="404040"/>
                </a:solidFill>
              </a:rPr>
              <a:t>California</a:t>
            </a:r>
          </a:p>
          <a:p>
            <a:pPr marL="457200" indent="-457200">
              <a:buFont typeface="Wingdings" pitchFamily="2" charset="2"/>
              <a:buChar char="ü"/>
            </a:pPr>
            <a:r>
              <a:rPr lang="en-US" sz="3600" dirty="0" smtClean="0">
                <a:solidFill>
                  <a:srgbClr val="404040"/>
                </a:solidFill>
              </a:rPr>
              <a:t>Colorado</a:t>
            </a:r>
          </a:p>
          <a:p>
            <a:pPr marL="457200" indent="-457200">
              <a:buFont typeface="Wingdings" pitchFamily="2" charset="2"/>
              <a:buChar char="ü"/>
            </a:pPr>
            <a:r>
              <a:rPr lang="en-US" sz="3600" dirty="0" smtClean="0">
                <a:solidFill>
                  <a:srgbClr val="404040"/>
                </a:solidFill>
              </a:rPr>
              <a:t>New Jersey</a:t>
            </a:r>
          </a:p>
          <a:p>
            <a:pPr>
              <a:buFontTx/>
              <a:buChar char="•"/>
            </a:pPr>
            <a:endParaRPr lang="en-US" sz="2800" dirty="0" smtClean="0">
              <a:solidFill>
                <a:srgbClr val="404040"/>
              </a:solidFill>
            </a:endParaRPr>
          </a:p>
        </p:txBody>
      </p:sp>
    </p:spTree>
    <p:extLst>
      <p:ext uri="{BB962C8B-B14F-4D97-AF65-F5344CB8AC3E}">
        <p14:creationId xmlns:p14="http://schemas.microsoft.com/office/powerpoint/2010/main" xmlns="" val="2016271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template pag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 y="-381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0" name="Rectangle 4"/>
          <p:cNvSpPr>
            <a:spLocks noChangeArrowheads="1"/>
          </p:cNvSpPr>
          <p:nvPr/>
        </p:nvSpPr>
        <p:spPr bwMode="auto">
          <a:xfrm>
            <a:off x="990600" y="228600"/>
            <a:ext cx="73914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4000" dirty="0" smtClean="0">
                <a:solidFill>
                  <a:srgbClr val="0066FF"/>
                </a:solidFill>
              </a:rPr>
              <a:t>We wanted to know more</a:t>
            </a:r>
          </a:p>
          <a:p>
            <a:pPr>
              <a:buFontTx/>
              <a:buChar char="•"/>
            </a:pPr>
            <a:endParaRPr lang="en-US" sz="2400" dirty="0" smtClean="0">
              <a:solidFill>
                <a:srgbClr val="404040"/>
              </a:solidFill>
            </a:endParaRPr>
          </a:p>
          <a:p>
            <a:r>
              <a:rPr lang="en-US" sz="2800" dirty="0" smtClean="0">
                <a:solidFill>
                  <a:srgbClr val="404040"/>
                </a:solidFill>
              </a:rPr>
              <a:t>Four states where members are receiving CTE funding for their theatre programs:</a:t>
            </a:r>
          </a:p>
          <a:p>
            <a:endParaRPr lang="en-US" sz="2800" dirty="0" smtClean="0">
              <a:solidFill>
                <a:srgbClr val="404040"/>
              </a:solidFill>
            </a:endParaRPr>
          </a:p>
          <a:p>
            <a:pPr marL="457200" indent="-457200">
              <a:buFont typeface="Wingdings" pitchFamily="2" charset="2"/>
              <a:buChar char="ü"/>
            </a:pPr>
            <a:r>
              <a:rPr lang="en-US" sz="2800" dirty="0" smtClean="0">
                <a:solidFill>
                  <a:srgbClr val="404040"/>
                </a:solidFill>
              </a:rPr>
              <a:t>Arizona</a:t>
            </a:r>
          </a:p>
          <a:p>
            <a:pPr marL="457200" indent="-457200">
              <a:buFont typeface="Wingdings" pitchFamily="2" charset="2"/>
              <a:buChar char="ü"/>
            </a:pPr>
            <a:r>
              <a:rPr lang="en-US" sz="2800" dirty="0" smtClean="0">
                <a:solidFill>
                  <a:srgbClr val="404040"/>
                </a:solidFill>
              </a:rPr>
              <a:t>California</a:t>
            </a:r>
          </a:p>
          <a:p>
            <a:pPr marL="457200" indent="-457200">
              <a:buFont typeface="Wingdings" pitchFamily="2" charset="2"/>
              <a:buChar char="ü"/>
            </a:pPr>
            <a:r>
              <a:rPr lang="en-US" sz="2800" dirty="0" smtClean="0">
                <a:solidFill>
                  <a:srgbClr val="404040"/>
                </a:solidFill>
              </a:rPr>
              <a:t>Colorado</a:t>
            </a:r>
          </a:p>
          <a:p>
            <a:pPr marL="457200" indent="-457200">
              <a:buFont typeface="Wingdings" pitchFamily="2" charset="2"/>
              <a:buChar char="ü"/>
            </a:pPr>
            <a:r>
              <a:rPr lang="en-US" sz="2800" dirty="0" smtClean="0">
                <a:solidFill>
                  <a:srgbClr val="404040"/>
                </a:solidFill>
              </a:rPr>
              <a:t>New Jersey</a:t>
            </a:r>
          </a:p>
          <a:p>
            <a:pPr>
              <a:buFontTx/>
              <a:buChar char="•"/>
            </a:pPr>
            <a:endParaRPr lang="en-US" sz="2800" dirty="0" smtClean="0">
              <a:solidFill>
                <a:srgbClr val="404040"/>
              </a:solidFill>
            </a:endParaRPr>
          </a:p>
        </p:txBody>
      </p:sp>
    </p:spTree>
    <p:extLst>
      <p:ext uri="{BB962C8B-B14F-4D97-AF65-F5344CB8AC3E}">
        <p14:creationId xmlns:p14="http://schemas.microsoft.com/office/powerpoint/2010/main" xmlns="" val="1142177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template pag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80" name="Rectangle 4"/>
          <p:cNvSpPr>
            <a:spLocks noChangeArrowheads="1"/>
          </p:cNvSpPr>
          <p:nvPr/>
        </p:nvSpPr>
        <p:spPr bwMode="auto">
          <a:xfrm>
            <a:off x="990600" y="228600"/>
            <a:ext cx="7391400" cy="64940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sz="4000" dirty="0" smtClean="0">
                <a:solidFill>
                  <a:srgbClr val="0066FF"/>
                </a:solidFill>
              </a:rPr>
              <a:t>A member survey</a:t>
            </a:r>
          </a:p>
          <a:p>
            <a:pPr>
              <a:buFontTx/>
              <a:buChar char="•"/>
            </a:pPr>
            <a:endParaRPr lang="en-US" sz="2400" dirty="0" smtClean="0">
              <a:solidFill>
                <a:srgbClr val="404040"/>
              </a:solidFill>
            </a:endParaRPr>
          </a:p>
          <a:p>
            <a:pPr marL="457200" indent="-457200">
              <a:buFont typeface="Arial" pitchFamily="34" charset="0"/>
              <a:buChar char="•"/>
            </a:pPr>
            <a:r>
              <a:rPr lang="en-US" sz="2400" dirty="0" smtClean="0">
                <a:solidFill>
                  <a:srgbClr val="404040"/>
                </a:solidFill>
              </a:rPr>
              <a:t>16% of all members responded.</a:t>
            </a:r>
          </a:p>
          <a:p>
            <a:pPr marL="457200" indent="-457200">
              <a:buFont typeface="Arial" pitchFamily="34" charset="0"/>
              <a:buChar char="•"/>
            </a:pPr>
            <a:r>
              <a:rPr lang="en-US" sz="2400" dirty="0" smtClean="0">
                <a:solidFill>
                  <a:srgbClr val="404040"/>
                </a:solidFill>
              </a:rPr>
              <a:t>56 respondents said they had received CTE money from their state and/or district.</a:t>
            </a:r>
          </a:p>
          <a:p>
            <a:pPr marL="800100" lvl="1" indent="-342900">
              <a:buFont typeface="Wingdings" pitchFamily="2" charset="2"/>
              <a:buChar char="Ø"/>
            </a:pPr>
            <a:r>
              <a:rPr lang="en-US" sz="2000" dirty="0" smtClean="0">
                <a:solidFill>
                  <a:srgbClr val="404040"/>
                </a:solidFill>
              </a:rPr>
              <a:t>94% used the funds for technical theatre classes or towards tools, infrastructure upgrades, or professional development.</a:t>
            </a:r>
          </a:p>
          <a:p>
            <a:pPr marL="800100" lvl="1" indent="-342900">
              <a:buFont typeface="Wingdings" pitchFamily="2" charset="2"/>
              <a:buChar char="Ø"/>
            </a:pPr>
            <a:r>
              <a:rPr lang="en-US" sz="2000" dirty="0" smtClean="0">
                <a:solidFill>
                  <a:srgbClr val="404040"/>
                </a:solidFill>
              </a:rPr>
              <a:t>27% received funding for their performance-based program classes.</a:t>
            </a:r>
          </a:p>
          <a:p>
            <a:pPr marL="800100" lvl="1" indent="-342900">
              <a:buFont typeface="Wingdings" pitchFamily="2" charset="2"/>
              <a:buChar char="Ø"/>
            </a:pPr>
            <a:r>
              <a:rPr lang="en-US" sz="2000" dirty="0" smtClean="0">
                <a:solidFill>
                  <a:srgbClr val="404040"/>
                </a:solidFill>
              </a:rPr>
              <a:t>43% used funds exclusively for in-school curricular classes; 55 % used it for in- and after-school theatre activities. </a:t>
            </a:r>
          </a:p>
          <a:p>
            <a:pPr marL="800100" lvl="1" indent="-342900">
              <a:buFont typeface="Wingdings" pitchFamily="2" charset="2"/>
              <a:buChar char="Ø"/>
            </a:pPr>
            <a:endParaRPr lang="en-US" sz="2000" dirty="0" smtClean="0">
              <a:solidFill>
                <a:srgbClr val="404040"/>
              </a:solidFill>
            </a:endParaRPr>
          </a:p>
          <a:p>
            <a:pPr marL="457200" indent="-457200">
              <a:buFont typeface="Arial" pitchFamily="34" charset="0"/>
              <a:buChar char="•"/>
            </a:pPr>
            <a:r>
              <a:rPr lang="en-US" sz="2400" dirty="0" smtClean="0">
                <a:solidFill>
                  <a:srgbClr val="404040"/>
                </a:solidFill>
              </a:rPr>
              <a:t> 85% of all survey respondents who were not receiving CTE money said they were interested in applying for it in the future.	</a:t>
            </a:r>
          </a:p>
          <a:p>
            <a:pPr>
              <a:buFontTx/>
              <a:buChar char="•"/>
            </a:pPr>
            <a:endParaRPr lang="en-US" sz="2800" dirty="0" smtClean="0">
              <a:solidFill>
                <a:srgbClr val="404040"/>
              </a:solidFill>
            </a:endParaRPr>
          </a:p>
        </p:txBody>
      </p:sp>
    </p:spTree>
    <p:extLst>
      <p:ext uri="{BB962C8B-B14F-4D97-AF65-F5344CB8AC3E}">
        <p14:creationId xmlns:p14="http://schemas.microsoft.com/office/powerpoint/2010/main" xmlns="" val="12499333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Welcome to Colorado</a:t>
            </a:r>
            <a:endParaRPr lang="en-US" dirty="0"/>
          </a:p>
        </p:txBody>
      </p:sp>
      <p:pic>
        <p:nvPicPr>
          <p:cNvPr id="4" name="Content Placeholder 3" descr="Colorado.jpg"/>
          <p:cNvPicPr>
            <a:picLocks noGrp="1" noChangeAspect="1"/>
          </p:cNvPicPr>
          <p:nvPr>
            <p:ph idx="4294967295"/>
          </p:nvPr>
        </p:nvPicPr>
        <p:blipFill>
          <a:blip r:embed="rId2" cstate="print"/>
          <a:stretch>
            <a:fillRect/>
          </a:stretch>
        </p:blipFill>
        <p:spPr>
          <a:xfrm>
            <a:off x="1031941" y="1751177"/>
            <a:ext cx="3097390" cy="2161867"/>
          </a:xfrm>
        </p:spPr>
      </p:pic>
      <p:pic>
        <p:nvPicPr>
          <p:cNvPr id="1026" name="Picture 2" descr="http://www.makeit-loveit.com/wp-content/uploads/2012/02/Denver.jpg"/>
          <p:cNvPicPr>
            <a:picLocks noChangeAspect="1" noChangeArrowheads="1"/>
          </p:cNvPicPr>
          <p:nvPr/>
        </p:nvPicPr>
        <p:blipFill>
          <a:blip r:embed="rId3" cstate="print"/>
          <a:srcRect/>
          <a:stretch>
            <a:fillRect/>
          </a:stretch>
        </p:blipFill>
        <p:spPr bwMode="auto">
          <a:xfrm>
            <a:off x="5154453" y="2472862"/>
            <a:ext cx="2969223" cy="2226918"/>
          </a:xfrm>
          <a:prstGeom prst="rect">
            <a:avLst/>
          </a:prstGeom>
          <a:noFill/>
        </p:spPr>
      </p:pic>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1828800"/>
            <a:ext cx="7772400" cy="1524000"/>
          </a:xfrm>
        </p:spPr>
        <p:txBody>
          <a:bodyPr/>
          <a:lstStyle/>
          <a:p>
            <a:pPr eaLnBrk="1" hangingPunct="1"/>
            <a:r>
              <a:rPr lang="en-US" sz="2900" b="1" dirty="0" smtClean="0">
                <a:solidFill>
                  <a:srgbClr val="000000"/>
                </a:solidFill>
                <a:latin typeface="Verdana" pitchFamily="34" charset="0"/>
                <a:ea typeface="Times New Roman" pitchFamily="18" charset="0"/>
                <a:cs typeface="Arial" charset="0"/>
              </a:rPr>
              <a:t/>
            </a:r>
            <a:br>
              <a:rPr lang="en-US" sz="2900" b="1" dirty="0" smtClean="0">
                <a:solidFill>
                  <a:srgbClr val="000000"/>
                </a:solidFill>
                <a:latin typeface="Verdana" pitchFamily="34" charset="0"/>
                <a:ea typeface="Times New Roman" pitchFamily="18" charset="0"/>
                <a:cs typeface="Arial" charset="0"/>
              </a:rPr>
            </a:br>
            <a:r>
              <a:rPr lang="en-US" sz="2900" b="1" dirty="0" smtClean="0">
                <a:solidFill>
                  <a:srgbClr val="000000"/>
                </a:solidFill>
                <a:latin typeface="Verdana" pitchFamily="34" charset="0"/>
                <a:ea typeface="Times New Roman" pitchFamily="18" charset="0"/>
                <a:cs typeface="Arial" charset="0"/>
              </a:rPr>
              <a:t>EDUCATION FOR THE 21</a:t>
            </a:r>
            <a:r>
              <a:rPr lang="en-US" sz="2900" b="1" baseline="30000" dirty="0" smtClean="0">
                <a:solidFill>
                  <a:srgbClr val="000000"/>
                </a:solidFill>
                <a:latin typeface="Verdana" pitchFamily="34" charset="0"/>
                <a:ea typeface="Times New Roman" pitchFamily="18" charset="0"/>
                <a:cs typeface="Arial" charset="0"/>
              </a:rPr>
              <a:t>ST</a:t>
            </a:r>
            <a:r>
              <a:rPr lang="en-US" sz="2900" b="1" dirty="0" smtClean="0">
                <a:solidFill>
                  <a:srgbClr val="000000"/>
                </a:solidFill>
                <a:latin typeface="Verdana" pitchFamily="34" charset="0"/>
                <a:ea typeface="Times New Roman" pitchFamily="18" charset="0"/>
                <a:cs typeface="Arial" charset="0"/>
              </a:rPr>
              <a:t> CENTURY</a:t>
            </a:r>
            <a:br>
              <a:rPr lang="en-US" sz="2900" b="1" dirty="0" smtClean="0">
                <a:solidFill>
                  <a:srgbClr val="000000"/>
                </a:solidFill>
                <a:latin typeface="Verdana" pitchFamily="34" charset="0"/>
                <a:ea typeface="Times New Roman" pitchFamily="18" charset="0"/>
                <a:cs typeface="Arial" charset="0"/>
              </a:rPr>
            </a:br>
            <a:r>
              <a:rPr lang="en-US" sz="3200" dirty="0" smtClean="0">
                <a:solidFill>
                  <a:srgbClr val="000000"/>
                </a:solidFill>
                <a:ea typeface="Times New Roman" pitchFamily="18" charset="0"/>
                <a:cs typeface="Arial" charset="0"/>
              </a:rPr>
              <a:t>The Role and Value of </a:t>
            </a:r>
            <a:br>
              <a:rPr lang="en-US" sz="3200" dirty="0" smtClean="0">
                <a:solidFill>
                  <a:srgbClr val="000000"/>
                </a:solidFill>
                <a:ea typeface="Times New Roman" pitchFamily="18" charset="0"/>
                <a:cs typeface="Arial" charset="0"/>
              </a:rPr>
            </a:br>
            <a:r>
              <a:rPr lang="en-US" sz="3200" dirty="0" smtClean="0">
                <a:solidFill>
                  <a:srgbClr val="000000"/>
                </a:solidFill>
                <a:ea typeface="Times New Roman" pitchFamily="18" charset="0"/>
                <a:cs typeface="Arial" charset="0"/>
              </a:rPr>
              <a:t>Career and Technical Education</a:t>
            </a:r>
            <a:br>
              <a:rPr lang="en-US" sz="3200" dirty="0" smtClean="0">
                <a:solidFill>
                  <a:srgbClr val="000000"/>
                </a:solidFill>
                <a:ea typeface="Times New Roman" pitchFamily="18" charset="0"/>
                <a:cs typeface="Arial" charset="0"/>
              </a:rPr>
            </a:br>
            <a:r>
              <a:rPr lang="en-US" sz="3200" dirty="0" smtClean="0">
                <a:solidFill>
                  <a:srgbClr val="000000"/>
                </a:solidFill>
                <a:ea typeface="Times New Roman" pitchFamily="18" charset="0"/>
                <a:cs typeface="Arial" charset="0"/>
              </a:rPr>
              <a:t> in the Creative Pipeline</a:t>
            </a:r>
            <a:br>
              <a:rPr lang="en-US" sz="3200" dirty="0" smtClean="0">
                <a:solidFill>
                  <a:srgbClr val="000000"/>
                </a:solidFill>
                <a:ea typeface="Times New Roman" pitchFamily="18" charset="0"/>
                <a:cs typeface="Arial" charset="0"/>
              </a:rPr>
            </a:br>
            <a:r>
              <a:rPr lang="en-US" sz="3200" b="1" dirty="0" smtClean="0">
                <a:solidFill>
                  <a:srgbClr val="000000"/>
                </a:solidFill>
                <a:ea typeface="Times New Roman" pitchFamily="18" charset="0"/>
                <a:cs typeface="Arial" charset="0"/>
              </a:rPr>
              <a:t/>
            </a:r>
            <a:br>
              <a:rPr lang="en-US" sz="3200" b="1" dirty="0" smtClean="0">
                <a:solidFill>
                  <a:srgbClr val="000000"/>
                </a:solidFill>
                <a:ea typeface="Times New Roman" pitchFamily="18" charset="0"/>
                <a:cs typeface="Arial" charset="0"/>
              </a:rPr>
            </a:br>
            <a:endParaRPr lang="en-US" sz="3200" dirty="0" smtClean="0">
              <a:ea typeface="Times New Roman" pitchFamily="18" charset="0"/>
              <a:cs typeface="Arial" charset="0"/>
            </a:endParaRPr>
          </a:p>
        </p:txBody>
      </p:sp>
      <p:sp>
        <p:nvSpPr>
          <p:cNvPr id="4" name="Rectangle 3"/>
          <p:cNvSpPr>
            <a:spLocks noGrp="1" noChangeArrowheads="1"/>
          </p:cNvSpPr>
          <p:nvPr>
            <p:ph idx="1"/>
          </p:nvPr>
        </p:nvSpPr>
        <p:spPr>
          <a:xfrm>
            <a:off x="685800" y="3505200"/>
            <a:ext cx="7772400" cy="2143125"/>
          </a:xfrm>
        </p:spPr>
        <p:txBody>
          <a:bodyPr>
            <a:normAutofit/>
          </a:bodyPr>
          <a:lstStyle/>
          <a:p>
            <a:pPr eaLnBrk="1" hangingPunct="1">
              <a:defRPr/>
            </a:pPr>
            <a:endParaRPr lang="en-US" dirty="0" smtClean="0"/>
          </a:p>
          <a:p>
            <a:pPr algn="ctr" eaLnBrk="1" hangingPunct="1">
              <a:buFontTx/>
              <a:buNone/>
              <a:defRPr/>
            </a:pPr>
            <a:r>
              <a:rPr lang="en-US" sz="2000" b="1" dirty="0" smtClean="0"/>
              <a:t>Jennifer Jirous </a:t>
            </a:r>
          </a:p>
          <a:p>
            <a:pPr algn="ctr" eaLnBrk="1" hangingPunct="1">
              <a:buFontTx/>
              <a:buNone/>
              <a:defRPr/>
            </a:pPr>
            <a:r>
              <a:rPr lang="en-US" sz="1600" dirty="0" smtClean="0"/>
              <a:t>Colorado STEM, Arts, IT CTE Program Director</a:t>
            </a:r>
          </a:p>
          <a:p>
            <a:pPr algn="ctr" eaLnBrk="1" hangingPunct="1">
              <a:buFontTx/>
              <a:buNone/>
              <a:defRPr/>
            </a:pPr>
            <a:r>
              <a:rPr lang="en-US" sz="1600" dirty="0" smtClean="0"/>
              <a:t>Colorado Community College System</a:t>
            </a: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vel 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PS-POS2.0 - CACTA11</Template>
  <TotalTime>2287</TotalTime>
  <Words>1828</Words>
  <Application>Microsoft Office PowerPoint</Application>
  <PresentationFormat>On-screen Show (4:3)</PresentationFormat>
  <Paragraphs>289</Paragraphs>
  <Slides>33</Slides>
  <Notes>9</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Blank Presentation</vt:lpstr>
      <vt:lpstr>Travel Template</vt:lpstr>
      <vt:lpstr>Default Design</vt:lpstr>
      <vt:lpstr>2_Default Design</vt:lpstr>
      <vt:lpstr>Slide 1</vt:lpstr>
      <vt:lpstr>Slide 2</vt:lpstr>
      <vt:lpstr>Slide 3</vt:lpstr>
      <vt:lpstr>Slide 4</vt:lpstr>
      <vt:lpstr>Slide 5</vt:lpstr>
      <vt:lpstr>Slide 6</vt:lpstr>
      <vt:lpstr>Slide 7</vt:lpstr>
      <vt:lpstr>Welcome to Colorado</vt:lpstr>
      <vt:lpstr> EDUCATION FOR THE 21ST CENTURY The Role and Value of  Career and Technical Education  in the Creative Pipeline  </vt:lpstr>
      <vt:lpstr>  Attendee Poll CTE  Who are you? What’s your role?  Where are you?</vt:lpstr>
      <vt:lpstr>What Is Career &amp; Technical Education (CTE)?</vt:lpstr>
      <vt:lpstr>Carl D. Perkins Career and Technical Education Improvement Act of 2006, Section 2:</vt:lpstr>
      <vt:lpstr>Carl D. Perkins Career and Technical Education Improvement Act of 2006, Section 2:</vt:lpstr>
      <vt:lpstr>The Creative Economy in Colorado</vt:lpstr>
      <vt:lpstr>REAL jobs in the Creative Economy</vt:lpstr>
      <vt:lpstr>Skills for a Creative Economy</vt:lpstr>
      <vt:lpstr>Why CTE? Not your Father’s Voc. Ed.</vt:lpstr>
      <vt:lpstr>The Colorado CTE Landscape</vt:lpstr>
      <vt:lpstr>Slide 19</vt:lpstr>
      <vt:lpstr>Slide 20</vt:lpstr>
      <vt:lpstr>Section IV – Integration/Alignment CTE Connects the Dots</vt:lpstr>
      <vt:lpstr>Aligning Academic &amp; Technical Content</vt:lpstr>
      <vt:lpstr> Plans of Study - REAL Process</vt:lpstr>
      <vt:lpstr>What is it all really?</vt:lpstr>
      <vt:lpstr>Policy Matters</vt:lpstr>
      <vt:lpstr>Section VI - Real Partnerships</vt:lpstr>
      <vt:lpstr>Education Partners</vt:lpstr>
      <vt:lpstr>Business Partners</vt:lpstr>
      <vt:lpstr>Successes</vt:lpstr>
      <vt:lpstr>Career &amp; Technical Education Creative Careers Festival Friday 19 April 2013 </vt:lpstr>
      <vt:lpstr>Slide 31</vt:lpstr>
      <vt:lpstr> Resource Website:  www.coloradostateplan.com        </vt:lpstr>
      <vt:lpstr> Thank you!  </vt:lpstr>
    </vt:vector>
  </TitlesOfParts>
  <Company>CCCS-IT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k jones</dc:creator>
  <cp:lastModifiedBy>Jennifer Jirous</cp:lastModifiedBy>
  <cp:revision>200</cp:revision>
  <cp:lastPrinted>2013-07-15T14:15:15Z</cp:lastPrinted>
  <dcterms:created xsi:type="dcterms:W3CDTF">2010-01-20T15:55:01Z</dcterms:created>
  <dcterms:modified xsi:type="dcterms:W3CDTF">2013-07-18T21:24:25Z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TC300007131033</vt:lpwstr>
  </property>
</Properties>
</file>