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/>
    </p:cSldViewPr>
  </p:slideViewPr>
  <p:outlineViewPr>
    <p:cViewPr>
      <p:scale>
        <a:sx n="33" d="100"/>
        <a:sy n="33" d="100"/>
      </p:scale>
      <p:origin x="0" y="-102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2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B681EA-F2F5-EC42-A472-2D4F4B1AD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467" y="1122363"/>
            <a:ext cx="7913874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120813-8E8A-2846-88BB-0D7E94451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67" y="3602037"/>
            <a:ext cx="7913874" cy="182607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435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1145EA-2137-994B-BBB4-AEF651F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365126"/>
            <a:ext cx="7886700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273F2C-B56E-1448-A968-1AE943C71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99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7C3349-83FE-1F4E-9A67-A833CAD4A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4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3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1D425C-28A2-F246-9D2C-6FF1CABE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41" y="365126"/>
            <a:ext cx="7886700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797758-712C-CA47-9AAD-8D87A079E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4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DA051F1-16CB-594F-896E-279C2F33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4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5C91733-E4B6-3044-B559-580D870D4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17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68E3110-1878-B24C-B8C9-BD0E1DE69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17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08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1D425C-28A2-F246-9D2C-6FF1CABE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41" y="365126"/>
            <a:ext cx="7886700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9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2E79BC-81AF-9144-BDB5-D54993A9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3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AD19F5-871C-A44B-A284-188DD7CE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453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DF3A92-409A-2A48-AF1B-D30F181FD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890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5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853109-6E4B-7F4B-A6E7-D8968A8F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C58DC6A-D81D-E840-835B-24F9F38C0F6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141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887510-8376-764D-A87A-29793D98E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42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33C7E1F-5681-4D44-9301-B3D9F3F6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65126"/>
            <a:ext cx="7886700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Vertical Text Placeholder 2">
            <a:extLst>
              <a:ext uri="{FF2B5EF4-FFF2-40B4-BE49-F238E27FC236}">
                <a16:creationId xmlns:a16="http://schemas.microsoft.com/office/drawing/2014/main" id="{2C382DC9-1021-B345-AEB1-6804033EB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4550" y="1825625"/>
            <a:ext cx="7886700" cy="40937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51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2" name="Vertical Title 1">
            <a:extLst>
              <a:ext uri="{FF2B5EF4-FFF2-40B4-BE49-F238E27FC236}">
                <a16:creationId xmlns:a16="http://schemas.microsoft.com/office/drawing/2014/main" id="{B04BA713-2669-AC4A-BD2F-89DB64E61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34175" y="2889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Vertical Text Placeholder 2">
            <a:extLst>
              <a:ext uri="{FF2B5EF4-FFF2-40B4-BE49-F238E27FC236}">
                <a16:creationId xmlns:a16="http://schemas.microsoft.com/office/drawing/2014/main" id="{F6267AEC-654B-0447-B66B-919ABFA90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9150" y="2889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73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452308-E201-CE44-A275-57BDEC443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2" r="15488" b="24702"/>
          <a:stretch/>
        </p:blipFill>
        <p:spPr>
          <a:xfrm>
            <a:off x="2836269" y="190501"/>
            <a:ext cx="6307732" cy="6667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014B7D-9BAD-464F-A2A6-2BAA8F556D93}"/>
              </a:ext>
            </a:extLst>
          </p:cNvPr>
          <p:cNvSpPr txBox="1"/>
          <p:nvPr/>
        </p:nvSpPr>
        <p:spPr>
          <a:xfrm>
            <a:off x="4237953" y="5575565"/>
            <a:ext cx="518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44883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EDUCATING </a:t>
            </a:r>
          </a:p>
          <a:p>
            <a:pPr algn="ctr"/>
            <a:r>
              <a:rPr lang="en-US" sz="2800" b="1" i="0" dirty="0">
                <a:solidFill>
                  <a:srgbClr val="44883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GEORGIA’S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DE396-28AF-274A-901E-75484B2FB745}"/>
              </a:ext>
            </a:extLst>
          </p:cNvPr>
          <p:cNvSpPr txBox="1"/>
          <p:nvPr/>
        </p:nvSpPr>
        <p:spPr>
          <a:xfrm>
            <a:off x="4221749" y="5559362"/>
            <a:ext cx="518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EDUCATING </a:t>
            </a:r>
          </a:p>
          <a:p>
            <a:pPr algn="ctr"/>
            <a:r>
              <a:rPr lang="en-US" sz="2800" b="1" i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GEORGIA’S FUTURE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55" y="5056094"/>
            <a:ext cx="2239047" cy="12269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/>
        </p:nvGrpSpPr>
        <p:grpSpPr>
          <a:xfrm>
            <a:off x="619755" y="1890558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477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1A602B-DFBD-884B-9FE7-E714CE76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0" b="10499"/>
          <a:stretch/>
        </p:blipFill>
        <p:spPr>
          <a:xfrm>
            <a:off x="1" y="100457"/>
            <a:ext cx="4025470" cy="67575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429" y="5352784"/>
            <a:ext cx="1906209" cy="10445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/>
        </p:nvGrpSpPr>
        <p:grpSpPr>
          <a:xfrm>
            <a:off x="5053978" y="3515892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8CFFA2-5DC0-0641-A4FC-09095DE1B02F}"/>
              </a:ext>
            </a:extLst>
          </p:cNvPr>
          <p:cNvSpPr txBox="1"/>
          <p:nvPr/>
        </p:nvSpPr>
        <p:spPr>
          <a:xfrm>
            <a:off x="3241307" y="1056805"/>
            <a:ext cx="513095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Offering a holistic education to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DB8CF"/>
                </a:solidFill>
                <a:latin typeface="Arial Black" panose="020B0A04020102020204" pitchFamily="34" charset="0"/>
              </a:rPr>
              <a:t>each and every child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in our state.</a:t>
            </a:r>
          </a:p>
          <a:p>
            <a:pPr algn="l"/>
            <a:endParaRPr lang="en-US" sz="1800" dirty="0">
              <a:solidFill>
                <a:srgbClr val="448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8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29" y="5352784"/>
            <a:ext cx="1906209" cy="10445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/>
        </p:nvGrpSpPr>
        <p:grpSpPr>
          <a:xfrm>
            <a:off x="679629" y="3327400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5847DE-6313-664A-86A5-1E114CC90FF8}"/>
              </a:ext>
            </a:extLst>
          </p:cNvPr>
          <p:cNvSpPr txBox="1"/>
          <p:nvPr/>
        </p:nvSpPr>
        <p:spPr>
          <a:xfrm>
            <a:off x="633447" y="800985"/>
            <a:ext cx="6233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Preparing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3DB8CF"/>
                </a:solidFill>
                <a:latin typeface="Arial Black" panose="020B0A04020102020204" pitchFamily="34" charset="0"/>
              </a:rPr>
              <a:t>for life</a:t>
            </a:r>
            <a:r>
              <a:rPr lang="en-US" sz="4400" dirty="0">
                <a:solidFill>
                  <a:srgbClr val="3DB8CF"/>
                </a:solidFill>
                <a:latin typeface="Arial Black" panose="020B0A04020102020204" pitchFamily="34" charset="0"/>
              </a:rPr>
              <a:t>.</a:t>
            </a:r>
            <a:endParaRPr lang="en-US" sz="7200" dirty="0">
              <a:solidFill>
                <a:srgbClr val="3DB8CF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C1CAB2-25CA-0B41-9D45-E0DE935F9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" r="637" b="2344"/>
          <a:stretch/>
        </p:blipFill>
        <p:spPr>
          <a:xfrm>
            <a:off x="5458771" y="342900"/>
            <a:ext cx="3546891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B92D29-0F11-4748-A4C9-E342B974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17" y="6023260"/>
            <a:ext cx="1114124" cy="61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365126"/>
            <a:ext cx="7886700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825625"/>
            <a:ext cx="7886700" cy="419763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990FAA-95D0-BE45-A3B2-F6460B630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78C74F-486B-0649-93C4-CAF799583E3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998B70-64A0-5E47-BA49-654F40DE1B65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5F8581-88AA-D645-8205-5AFB08877723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8926B3-5527-A244-8BA7-82E981BCAF0A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AED92-698B-1545-9829-07F16197F5FA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6F9DF7F-73DC-9F45-87C0-008434323A44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0437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24F57B-988E-DF48-95CC-12162DB82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8"/>
          <a:stretch/>
        </p:blipFill>
        <p:spPr>
          <a:xfrm>
            <a:off x="-682" y="159339"/>
            <a:ext cx="2633046" cy="61467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534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8534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143413-3208-B848-8E62-DD6AED7FE731}"/>
              </a:ext>
            </a:extLst>
          </p:cNvPr>
          <p:cNvSpPr txBox="1"/>
          <p:nvPr/>
        </p:nvSpPr>
        <p:spPr>
          <a:xfrm>
            <a:off x="62460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1062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6EF8B3-6F3D-9646-BE7C-BAE01D59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1"/>
          <a:stretch/>
        </p:blipFill>
        <p:spPr>
          <a:xfrm>
            <a:off x="0" y="1251061"/>
            <a:ext cx="2880897" cy="52926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534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8534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143413-3208-B848-8E62-DD6AED7FE731}"/>
              </a:ext>
            </a:extLst>
          </p:cNvPr>
          <p:cNvSpPr txBox="1"/>
          <p:nvPr/>
        </p:nvSpPr>
        <p:spPr>
          <a:xfrm>
            <a:off x="62460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124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977ABD-0DF5-F147-AD3B-BCC6D27BB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29"/>
          <a:stretch/>
        </p:blipFill>
        <p:spPr>
          <a:xfrm>
            <a:off x="6787364" y="1399531"/>
            <a:ext cx="2356636" cy="5055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16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316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6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/>
        </p:nvGrpSpPr>
        <p:grpSpPr>
          <a:xfrm>
            <a:off x="1828114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349129-BD40-B545-8AF5-31B3765D9801}"/>
              </a:ext>
            </a:extLst>
          </p:cNvPr>
          <p:cNvSpPr txBox="1"/>
          <p:nvPr/>
        </p:nvSpPr>
        <p:spPr>
          <a:xfrm>
            <a:off x="1732284" y="6354188"/>
            <a:ext cx="8555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</p:spTree>
    <p:extLst>
      <p:ext uri="{BB962C8B-B14F-4D97-AF65-F5344CB8AC3E}">
        <p14:creationId xmlns:p14="http://schemas.microsoft.com/office/powerpoint/2010/main" val="17670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970F26-56FE-6A4E-9A8A-0363CCFBC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61"/>
          <a:stretch/>
        </p:blipFill>
        <p:spPr>
          <a:xfrm>
            <a:off x="5956300" y="1236379"/>
            <a:ext cx="3187701" cy="50925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16" y="726832"/>
            <a:ext cx="6119984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316" y="2841946"/>
            <a:ext cx="6119984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6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/>
        </p:nvGrpSpPr>
        <p:grpSpPr>
          <a:xfrm>
            <a:off x="1828114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349129-BD40-B545-8AF5-31B3765D9801}"/>
              </a:ext>
            </a:extLst>
          </p:cNvPr>
          <p:cNvSpPr txBox="1"/>
          <p:nvPr/>
        </p:nvSpPr>
        <p:spPr>
          <a:xfrm>
            <a:off x="1732284" y="6354188"/>
            <a:ext cx="8555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</p:spTree>
    <p:extLst>
      <p:ext uri="{BB962C8B-B14F-4D97-AF65-F5344CB8AC3E}">
        <p14:creationId xmlns:p14="http://schemas.microsoft.com/office/powerpoint/2010/main" val="14323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2C5B11-206E-A94B-9F51-FB5C3DAE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" b="13764"/>
          <a:stretch/>
        </p:blipFill>
        <p:spPr>
          <a:xfrm>
            <a:off x="213993" y="2537127"/>
            <a:ext cx="4472307" cy="37764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11" y="0"/>
            <a:ext cx="6543778" cy="17780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0111" y="1884545"/>
            <a:ext cx="6543778" cy="130061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AEF3D64-B4A9-F448-94C2-B2BAD28044CD}"/>
              </a:ext>
            </a:extLst>
          </p:cNvPr>
          <p:cNvSpPr txBox="1"/>
          <p:nvPr/>
        </p:nvSpPr>
        <p:spPr>
          <a:xfrm>
            <a:off x="435189" y="6380315"/>
            <a:ext cx="6243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Offering a holistic education to </a:t>
            </a:r>
            <a:r>
              <a:rPr lang="en-US" sz="1400" dirty="0">
                <a:solidFill>
                  <a:srgbClr val="3DB8CF"/>
                </a:solidFill>
                <a:latin typeface="Arial Black" panose="020B0A04020102020204" pitchFamily="34" charset="0"/>
              </a:rPr>
              <a:t>each and every child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in our state.</a:t>
            </a:r>
          </a:p>
        </p:txBody>
      </p:sp>
    </p:spTree>
    <p:extLst>
      <p:ext uri="{BB962C8B-B14F-4D97-AF65-F5344CB8AC3E}">
        <p14:creationId xmlns:p14="http://schemas.microsoft.com/office/powerpoint/2010/main" val="15307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B681EA-F2F5-EC42-A472-2D4F4B1AD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67" y="1122363"/>
            <a:ext cx="7913874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120813-8E8A-2846-88BB-0D7E94451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67" y="3602037"/>
            <a:ext cx="7913874" cy="182607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6213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642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44883E"/>
          </a:solidFill>
          <a:latin typeface="Arial" panose="020B0604020202020204" pitchFamily="34" charset="0"/>
          <a:ea typeface="Helvetica Neue Medium" panose="02000503000000020004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empires/thegreeks/background/24a_p1.html" TargetMode="External"/><Relationship Id="rId2" Type="http://schemas.openxmlformats.org/officeDocument/2006/relationships/hyperlink" Target="http://www.theatrehistory.com/origins/egypt00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yworld.net/wrldhis/PlainTextHistories.asp?ParagraphID=cu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ate Placeholder 3"/>
          <p:cNvSpPr txBox="1"/>
          <p:nvPr/>
        </p:nvSpPr>
        <p:spPr>
          <a:xfrm>
            <a:off x="3357690" y="6335648"/>
            <a:ext cx="20574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070707"/>
                </a:solidFill>
              </a:defRPr>
            </a:lvl1pPr>
          </a:lstStyle>
          <a:p>
            <a:r>
              <a:t>3/27/18</a:t>
            </a:r>
          </a:p>
        </p:txBody>
      </p:sp>
      <p:sp>
        <p:nvSpPr>
          <p:cNvPr id="226" name="TextBox 24"/>
          <p:cNvSpPr/>
          <p:nvPr/>
        </p:nvSpPr>
        <p:spPr>
          <a:xfrm>
            <a:off x="4882551" y="1595887"/>
            <a:ext cx="45720" cy="45288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70707"/>
                </a:solidFill>
              </a:defRPr>
            </a:pPr>
            <a:endParaRPr/>
          </a:p>
        </p:txBody>
      </p:sp>
      <p:sp>
        <p:nvSpPr>
          <p:cNvPr id="227" name="Title 6"/>
          <p:cNvSpPr txBox="1">
            <a:spLocks noGrp="1"/>
          </p:cNvSpPr>
          <p:nvPr>
            <p:ph type="title"/>
          </p:nvPr>
        </p:nvSpPr>
        <p:spPr>
          <a:xfrm>
            <a:off x="591283" y="346716"/>
            <a:ext cx="6316630" cy="1325563"/>
          </a:xfrm>
          <a:prstGeom prst="rect">
            <a:avLst/>
          </a:prstGeom>
        </p:spPr>
        <p:txBody>
          <a:bodyPr/>
          <a:lstStyle>
            <a:lvl1pPr defTabSz="278892">
              <a:lnSpc>
                <a:spcPct val="100000"/>
              </a:lnSpc>
              <a:defRPr sz="4310" baseline="-4570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Beginnings of 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F0E8D-E177-2246-89CA-87D821546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77" y="1533505"/>
            <a:ext cx="5073426" cy="4348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Egungu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Egungun</a:t>
            </a:r>
          </a:p>
        </p:txBody>
      </p:sp>
      <p:sp>
        <p:nvSpPr>
          <p:cNvPr id="274" name="Annual Yoruba ancestor-worship and purification masquerade…"/>
          <p:cNvSpPr txBox="1">
            <a:spLocks noGrp="1"/>
          </p:cNvSpPr>
          <p:nvPr>
            <p:ph idx="1"/>
          </p:nvPr>
        </p:nvSpPr>
        <p:spPr>
          <a:xfrm>
            <a:off x="603981" y="1811300"/>
            <a:ext cx="4664225" cy="4351339"/>
          </a:xfrm>
          <a:prstGeom prst="rect">
            <a:avLst/>
          </a:prstGeom>
        </p:spPr>
        <p:txBody>
          <a:bodyPr/>
          <a:lstStyle/>
          <a:p>
            <a:pPr marL="301752" indent="-209550" defTabSz="301752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112" baseline="475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Annual Yoruba ancestor-worship and purification masquerade </a:t>
            </a:r>
            <a:br>
              <a:rPr sz="1689" baseline="594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689" baseline="594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1752" indent="-209550" defTabSz="301752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112" baseline="475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Translates to “concealed powers” </a:t>
            </a:r>
            <a:br>
              <a:rPr sz="1689" baseline="594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689" baseline="594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1752" indent="-209550" defTabSz="301752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112" baseline="475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Dancers completely concealed </a:t>
            </a:r>
            <a:br>
              <a:rPr sz="1689" baseline="594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689" baseline="594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1752" indent="-209550" defTabSz="301752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112" baseline="475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Mask/costume “transforms” in violent dance moves, revealing inner layers </a:t>
            </a:r>
            <a:br>
              <a:rPr sz="1689" baseline="594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689" baseline="594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1752" indent="-209550" defTabSz="301752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112" baseline="475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Dance invokes blessings of ancestors  </a:t>
            </a:r>
            <a:br>
              <a:rPr sz="1689" baseline="594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689" baseline="594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76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08" y="1620876"/>
            <a:ext cx="3069249" cy="4351339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ext"/>
          <p:cNvSpPr txBox="1"/>
          <p:nvPr/>
        </p:nvSpPr>
        <p:spPr>
          <a:xfrm>
            <a:off x="4739493" y="1091444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ncient Greece"/>
          <p:cNvSpPr txBox="1">
            <a:spLocks noGrp="1"/>
          </p:cNvSpPr>
          <p:nvPr>
            <p:ph type="title"/>
          </p:nvPr>
        </p:nvSpPr>
        <p:spPr>
          <a:xfrm>
            <a:off x="3280519" y="400841"/>
            <a:ext cx="6316631" cy="1325563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Ancient Greece</a:t>
            </a:r>
          </a:p>
        </p:txBody>
      </p:sp>
      <p:sp>
        <p:nvSpPr>
          <p:cNvPr id="280" name="Body"/>
          <p:cNvSpPr txBox="1">
            <a:spLocks noGrp="1"/>
          </p:cNvSpPr>
          <p:nvPr>
            <p:ph idx="1"/>
          </p:nvPr>
        </p:nvSpPr>
        <p:spPr>
          <a:xfrm>
            <a:off x="558867" y="2499917"/>
            <a:ext cx="7886700" cy="4351338"/>
          </a:xfrm>
          <a:prstGeom prst="rect">
            <a:avLst/>
          </a:prstGeom>
        </p:spPr>
        <p:txBody>
          <a:bodyPr/>
          <a:lstStyle/>
          <a:p>
            <a:pPr marL="457200" indent="-317500" defTabSz="457200">
              <a:buClr>
                <a:srgbClr val="EAEAEA"/>
              </a:buClr>
              <a:buSzPct val="100000"/>
              <a:buFont typeface="Times New Roman"/>
              <a:buChar char="•"/>
              <a:defRPr sz="4266" baseline="-286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At the City Dionysia, three playwrights presented three tragedies each </a:t>
            </a:r>
            <a:br>
              <a:rPr lang="en-US" sz="2000" baseline="-3575" dirty="0">
                <a:latin typeface="Arial"/>
                <a:ea typeface="Arial"/>
                <a:cs typeface="Arial"/>
                <a:sym typeface="Arial"/>
              </a:rPr>
            </a:br>
            <a:endParaRPr lang="en-US" sz="2000" baseline="-3575" dirty="0">
              <a:latin typeface="Arial"/>
              <a:ea typeface="Arial"/>
              <a:cs typeface="Arial"/>
              <a:sym typeface="Arial"/>
            </a:endParaRPr>
          </a:p>
          <a:p>
            <a:pPr marL="457200" indent="-317500" defTabSz="457200">
              <a:buClr>
                <a:srgbClr val="EAEAEA"/>
              </a:buClr>
              <a:buSzPct val="100000"/>
              <a:buFont typeface="Times New Roman"/>
              <a:buChar char="•"/>
              <a:defRPr sz="4266" baseline="-286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550 BCE </a:t>
            </a:r>
            <a:br>
              <a:rPr lang="en-US" sz="2000" baseline="-3575" dirty="0">
                <a:latin typeface="Arial"/>
                <a:ea typeface="Arial"/>
                <a:cs typeface="Arial"/>
                <a:sym typeface="Arial"/>
              </a:rPr>
            </a:br>
            <a:endParaRPr lang="en-US" sz="2000" baseline="-3575" dirty="0">
              <a:latin typeface="Arial"/>
              <a:ea typeface="Arial"/>
              <a:cs typeface="Arial"/>
              <a:sym typeface="Arial"/>
            </a:endParaRPr>
          </a:p>
          <a:p>
            <a:endParaRPr dirty="0"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82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7" y="0"/>
            <a:ext cx="2146300" cy="233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"/>
          <p:cNvSpPr txBox="1"/>
          <p:nvPr/>
        </p:nvSpPr>
        <p:spPr>
          <a:xfrm>
            <a:off x="-57150" y="173511"/>
            <a:ext cx="14224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sp>
        <p:nvSpPr>
          <p:cNvPr id="284" name="At the City Dionysia, three playwrights presented three tragedies each…"/>
          <p:cNvSpPr txBox="1"/>
          <p:nvPr/>
        </p:nvSpPr>
        <p:spPr>
          <a:xfrm>
            <a:off x="285270" y="2441570"/>
            <a:ext cx="553996" cy="44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317500" defTabSz="457200">
              <a:buClr>
                <a:srgbClr val="EAEAEA"/>
              </a:buClr>
              <a:buSzPct val="100000"/>
              <a:buFont typeface="Times New Roman"/>
              <a:buChar char="•"/>
              <a:defRPr sz="4266" baseline="-286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413" baseline="-3575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51" y="3314227"/>
            <a:ext cx="3665816" cy="2422627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"/>
          <p:cNvSpPr txBox="1"/>
          <p:nvPr/>
        </p:nvSpPr>
        <p:spPr>
          <a:xfrm>
            <a:off x="4235450" y="3314227"/>
            <a:ext cx="14224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hi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</p:txBody>
      </p:sp>
      <p:sp>
        <p:nvSpPr>
          <p:cNvPr id="289" name="China has a long history of Theatre including theatre based play and games called “xi” [shee]…"/>
          <p:cNvSpPr txBox="1">
            <a:spLocks noGrp="1"/>
          </p:cNvSpPr>
          <p:nvPr>
            <p:ph idx="1"/>
          </p:nvPr>
        </p:nvSpPr>
        <p:spPr>
          <a:xfrm>
            <a:off x="895350" y="1825625"/>
            <a:ext cx="3551522" cy="4197635"/>
          </a:xfrm>
          <a:prstGeom prst="rect">
            <a:avLst/>
          </a:prstGeom>
        </p:spPr>
        <p:txBody>
          <a:bodyPr/>
          <a:lstStyle/>
          <a:p>
            <a:pPr marL="320039" indent="-222250" defTabSz="320039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986" baseline="-4085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China has a long history of Theatre including theatre based play and games called “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” [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shee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br>
              <a:rPr sz="2389" baseline="-5107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389" baseline="-5107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40689" indent="-342900" defTabSz="320039">
              <a:spcBef>
                <a:spcPts val="0"/>
              </a:spcBef>
              <a:buClr>
                <a:srgbClr val="EAEAEA"/>
              </a:buClr>
              <a:defRPr sz="2986" baseline="-4085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Long performance tradition </a:t>
            </a:r>
            <a:br>
              <a:rPr sz="2400" baseline="-5107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400" baseline="-5107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40690" indent="-342900" defTabSz="320039">
              <a:spcBef>
                <a:spcPts val="0"/>
              </a:spcBef>
              <a:buClr>
                <a:srgbClr val="EAEAEA"/>
              </a:buClr>
              <a:defRPr sz="2613" baseline="-3959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Han Dynasty (206 BCE- 221 CE) had “Hundred Plays” </a:t>
            </a:r>
            <a:br>
              <a:rPr sz="2400" baseline="-494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400" baseline="-494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40690" indent="-342900" defTabSz="320039">
              <a:spcBef>
                <a:spcPts val="0"/>
              </a:spcBef>
              <a:buClr>
                <a:srgbClr val="EAEAEA"/>
              </a:buClr>
              <a:defRPr sz="2613" baseline="-3959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Tomb painting in Hunan province, 200 CE </a:t>
            </a:r>
            <a:br>
              <a:rPr sz="2400" baseline="-494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400" baseline="-494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C56DC-A0E2-5F4A-89CE-FC55386E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36" y="1469817"/>
            <a:ext cx="3991276" cy="44693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57200">
              <a:defRPr sz="7200" b="1" u="sng" baseline="-279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Japan</a:t>
            </a:r>
            <a:r>
              <a:rPr lang="en-US" b="0" dirty="0"/>
              <a:t> </a:t>
            </a:r>
            <a:br>
              <a:rPr lang="en-US" sz="800" b="0" baseline="-16748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 err="1"/>
              <a:t>Uzume’s</a:t>
            </a:r>
            <a:r>
              <a:rPr lang="en-US" dirty="0"/>
              <a:t> Dance </a:t>
            </a:r>
            <a:br>
              <a:rPr lang="en-US" sz="800" baseline="-13707" dirty="0">
                <a:latin typeface="Arial"/>
                <a:ea typeface="Arial"/>
                <a:cs typeface="Arial"/>
                <a:sym typeface="Arial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BFAEC-5F88-9042-961D-6C693709C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793" y="989012"/>
            <a:ext cx="4629150" cy="4873625"/>
          </a:xfrm>
        </p:spPr>
        <p:txBody>
          <a:bodyPr>
            <a:normAutofit/>
          </a:bodyPr>
          <a:lstStyle/>
          <a:p>
            <a:pPr marL="274320" indent="-190500" defTabSz="274320">
              <a:lnSpc>
                <a:spcPts val="4100"/>
              </a:lnSpc>
              <a:spcBef>
                <a:spcPts val="0"/>
              </a:spcBef>
              <a:buClr>
                <a:srgbClr val="FFFFFF"/>
              </a:buClr>
              <a:buFont typeface="Times New Roman"/>
              <a:defRPr sz="1792">
                <a:solidFill>
                  <a:srgbClr val="02020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Sun goddess Amaterasu (from which Japanese emperor claims descent) went into hiding in a cave after an argument with her brother </a:t>
            </a:r>
            <a:r>
              <a:rPr lang="en-US" dirty="0">
                <a:sym typeface="Arial"/>
              </a:rPr>
              <a:t>A young goddess, </a:t>
            </a:r>
            <a:r>
              <a:rPr lang="en-US" dirty="0" err="1">
                <a:sym typeface="Arial"/>
              </a:rPr>
              <a:t>Uzume</a:t>
            </a:r>
            <a:r>
              <a:rPr lang="en-US" dirty="0">
                <a:sym typeface="Arial"/>
              </a:rPr>
              <a:t>, performed a comic dance that lured the sun goddess out </a:t>
            </a:r>
            <a:r>
              <a:rPr lang="en-US" dirty="0" err="1">
                <a:sym typeface="Arial"/>
              </a:rPr>
              <a:t>fo</a:t>
            </a:r>
            <a:r>
              <a:rPr lang="en-US" dirty="0">
                <a:sym typeface="Arial"/>
              </a:rPr>
              <a:t> hiding.  Japanese performers still call themselves ”followers of </a:t>
            </a:r>
            <a:r>
              <a:rPr lang="en-US" dirty="0" err="1">
                <a:sym typeface="Arial"/>
              </a:rPr>
              <a:t>Uzume</a:t>
            </a:r>
            <a:r>
              <a:rPr lang="en-US" dirty="0">
                <a:sym typeface="Arial"/>
              </a:rPr>
              <a:t>”</a:t>
            </a:r>
            <a:br>
              <a:rPr lang="en-US" baseline="6725" dirty="0">
                <a:ea typeface="Arial"/>
                <a:sym typeface="Arial"/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F3BF60-5777-5E4A-9DFF-D44918D6E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95" name="Japan…"/>
          <p:cNvSpPr txBox="1"/>
          <p:nvPr/>
        </p:nvSpPr>
        <p:spPr>
          <a:xfrm>
            <a:off x="868779" y="56317"/>
            <a:ext cx="76031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7200" b="1" u="sng" baseline="-279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 baseline="-13707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57" y="2057400"/>
            <a:ext cx="2748550" cy="400586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ext"/>
          <p:cNvSpPr txBox="1"/>
          <p:nvPr/>
        </p:nvSpPr>
        <p:spPr>
          <a:xfrm>
            <a:off x="0" y="2540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Indian Theatre"/>
          <p:cNvSpPr txBox="1">
            <a:spLocks noGrp="1"/>
          </p:cNvSpPr>
          <p:nvPr>
            <p:ph type="title"/>
          </p:nvPr>
        </p:nvSpPr>
        <p:spPr>
          <a:xfrm>
            <a:off x="1725108" y="96520"/>
            <a:ext cx="6195665" cy="16002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Indian Theatre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Creation Myth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unknown.png" descr="unknown.png">
            <a:extLst>
              <a:ext uri="{FF2B5EF4-FFF2-40B4-BE49-F238E27FC236}">
                <a16:creationId xmlns:a16="http://schemas.microsoft.com/office/drawing/2014/main" id="{CA7E4914-9456-9B4B-9F60-EF598B223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8433" y="3441163"/>
            <a:ext cx="2438400" cy="223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210F0-C15E-0C4C-99FC-0B441DD4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8352" y="1257300"/>
            <a:ext cx="2949178" cy="3811588"/>
          </a:xfrm>
        </p:spPr>
        <p:txBody>
          <a:bodyPr>
            <a:noAutofit/>
          </a:bodyPr>
          <a:lstStyle/>
          <a:p>
            <a:pPr marL="237743" indent="-165100" defTabSz="237743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941" baseline="6208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/>
              <a:t>Indra, the warrior god, asked Brahma, the Creator, to invent a form of amusement for all people so that they would be distracted from their baser pursuits </a:t>
            </a:r>
            <a:br>
              <a:rPr lang="en-US" sz="3200" baseline="7760" dirty="0">
                <a:ea typeface="Arial"/>
                <a:sym typeface="Arial"/>
              </a:rPr>
            </a:br>
            <a:endParaRPr lang="en-US" sz="3200" baseline="7760" dirty="0">
              <a:ea typeface="Arial"/>
              <a:sym typeface="Arial"/>
            </a:endParaRPr>
          </a:p>
          <a:p>
            <a:pPr marL="237743" indent="-165100" defTabSz="237743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941" baseline="6208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/>
              <a:t>At the first performance, demons, </a:t>
            </a:r>
            <a:r>
              <a:rPr lang="en-US" sz="3200" baseline="6208" dirty="0">
                <a:sym typeface="Times New Roman"/>
              </a:rPr>
              <a:t>Rakshasas, </a:t>
            </a:r>
            <a:r>
              <a:rPr lang="en-US" sz="3200" dirty="0"/>
              <a:t>tried to disrupt the play, but Brahma built a roof over the stage to ward off the attacks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02" name="Text"/>
          <p:cNvSpPr txBox="1"/>
          <p:nvPr/>
        </p:nvSpPr>
        <p:spPr>
          <a:xfrm>
            <a:off x="4500880" y="3294379"/>
            <a:ext cx="28702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sp>
        <p:nvSpPr>
          <p:cNvPr id="304" name="Text"/>
          <p:cNvSpPr txBox="1"/>
          <p:nvPr/>
        </p:nvSpPr>
        <p:spPr>
          <a:xfrm>
            <a:off x="3060700" y="76200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17A4D-4E94-2E4D-88E9-1DDED864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65" y="1366924"/>
            <a:ext cx="2279619" cy="2404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ermanic and European origins Carnival"/>
          <p:cNvSpPr txBox="1">
            <a:spLocks noGrp="1"/>
          </p:cNvSpPr>
          <p:nvPr>
            <p:ph type="title"/>
          </p:nvPr>
        </p:nvSpPr>
        <p:spPr>
          <a:xfrm>
            <a:off x="915670" y="0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365760">
              <a:lnSpc>
                <a:spcPct val="100000"/>
              </a:lnSpc>
              <a:defRPr sz="4160" baseline="-35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Germanic and European origins Carnival </a:t>
            </a:r>
          </a:p>
        </p:txBody>
      </p:sp>
      <p:sp>
        <p:nvSpPr>
          <p:cNvPr id="313" name="Seasonal festival around February before 40 days of Lent…"/>
          <p:cNvSpPr txBox="1">
            <a:spLocks noGrp="1"/>
          </p:cNvSpPr>
          <p:nvPr>
            <p:ph idx="1"/>
          </p:nvPr>
        </p:nvSpPr>
        <p:spPr>
          <a:xfrm>
            <a:off x="4360267" y="1253330"/>
            <a:ext cx="4520208" cy="43513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Seasonal festival around February before 40 days of Lent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Pagan roots in Roman Saturnalia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Carne vale=farewell to the flesh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A festival of license, excess, inversion, disguise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Carnival as a total performance, but also separate carnival plays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87" baseline="-4847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Function of “safety valve” to maintain social order </a:t>
            </a:r>
            <a:br>
              <a:rPr sz="3200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200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15" name="Text"/>
          <p:cNvSpPr txBox="1"/>
          <p:nvPr/>
        </p:nvSpPr>
        <p:spPr>
          <a:xfrm>
            <a:off x="844550" y="50800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pic>
        <p:nvPicPr>
          <p:cNvPr id="316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6" y="1159795"/>
            <a:ext cx="2435024" cy="185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nknown.png" descr="unknown.png">
            <a:extLst>
              <a:ext uri="{FF2B5EF4-FFF2-40B4-BE49-F238E27FC236}">
                <a16:creationId xmlns:a16="http://schemas.microsoft.com/office/drawing/2014/main" id="{33FB5828-5D69-C149-BD20-0ED0B87D8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2" y="3211604"/>
            <a:ext cx="1942077" cy="3028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nknown.png" descr="unknown.png">
            <a:extLst>
              <a:ext uri="{FF2B5EF4-FFF2-40B4-BE49-F238E27FC236}">
                <a16:creationId xmlns:a16="http://schemas.microsoft.com/office/drawing/2014/main" id="{1F971EFF-1871-4244-92AF-3A1291D63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163" y="3306110"/>
            <a:ext cx="1587856" cy="2392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heatre, Myth, and Ritu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5760">
              <a:lnSpc>
                <a:spcPct val="100000"/>
              </a:lnSpc>
              <a:defRPr sz="4693" baseline="-3504">
                <a:solidFill>
                  <a:srgbClr val="03030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Theatre, Myth, and Ritual </a:t>
            </a:r>
          </a:p>
        </p:txBody>
      </p:sp>
      <p:sp>
        <p:nvSpPr>
          <p:cNvPr id="328" name="Ritual is a circumscribed and repeated activity (“twice done”) that often has aspects of performance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242315" indent="-168274" defTabSz="242315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61" baseline="592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Ritual is a circumscribed and repeated activity (“twice done”) that often has aspects of performance </a:t>
            </a:r>
            <a:br>
              <a:rPr sz="1809" baseline="7405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09" baseline="7405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42315" indent="-168274" defTabSz="242315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61" baseline="592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Rituals have to do with </a:t>
            </a:r>
            <a:r>
              <a:rPr u="sng">
                <a:latin typeface="Arial" panose="020B0604020202020204" pitchFamily="34" charset="0"/>
                <a:cs typeface="Arial" panose="020B0604020202020204" pitchFamily="34" charset="0"/>
              </a:rPr>
              <a:t>pleasure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 (sports, food), </a:t>
            </a:r>
            <a:r>
              <a:rPr u="sng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 (handshake, coronation), or </a:t>
            </a:r>
            <a:r>
              <a:rPr u="sng"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 (sacrifice, work) </a:t>
            </a:r>
            <a:br>
              <a:rPr sz="1809" baseline="7405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09" baseline="7405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42315" indent="-168274" defTabSz="242315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61" baseline="592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Rituals tend to be about the managing of (dangerous) transitions </a:t>
            </a:r>
            <a:br>
              <a:rPr sz="1809" baseline="7405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09" baseline="7405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42315" indent="-168274" defTabSz="242315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61" baseline="5924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 are “efficacious” </a:t>
            </a:r>
            <a:br>
              <a:rPr sz="1809" baseline="7405">
                <a:solidFill>
                  <a:srgbClr val="000000">
                    <a:alpha val="84705"/>
                  </a:srgb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09" baseline="7405">
              <a:solidFill>
                <a:srgbClr val="88826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80475" y="6403975"/>
            <a:ext cx="263525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68CCF7-EAB8-514E-B65B-42B3B681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51" y="3712657"/>
            <a:ext cx="3666475" cy="24455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heatre and Ga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700">
                <a:solidFill>
                  <a:srgbClr val="020202"/>
                </a:solidFill>
              </a:defRPr>
            </a:lvl1pPr>
          </a:lstStyle>
          <a:p>
            <a:r>
              <a:rPr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and Games</a:t>
            </a:r>
          </a:p>
        </p:txBody>
      </p:sp>
      <p:sp>
        <p:nvSpPr>
          <p:cNvPr id="332" name="1. Special ordering of time -Event time, set time, symbolic time…"/>
          <p:cNvSpPr txBox="1">
            <a:spLocks noGrp="1"/>
          </p:cNvSpPr>
          <p:nvPr>
            <p:ph idx="1"/>
          </p:nvPr>
        </p:nvSpPr>
        <p:spPr>
          <a:xfrm>
            <a:off x="895350" y="1843087"/>
            <a:ext cx="7504708" cy="4351339"/>
          </a:xfrm>
          <a:prstGeom prst="rect">
            <a:avLst/>
          </a:prstGeom>
        </p:spPr>
        <p:txBody>
          <a:bodyPr/>
          <a:lstStyle/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1. Special ordering of 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Event time, set time, symbolic time </a:t>
            </a:r>
            <a:b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2. Special value attached to 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Balls, rings, ruby slippers </a:t>
            </a:r>
            <a:b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3. 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</a:rPr>
              <a:t>Non-productivity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 in terms of goods 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 economic value </a:t>
            </a:r>
            <a:b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4. 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Game rules or theatrical conventions </a:t>
            </a:r>
            <a:b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5. A special ordering of 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Symbolic or liminal space </a:t>
            </a:r>
          </a:p>
          <a:p>
            <a:pPr marL="0" indent="0" defTabSz="2194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56" baseline="5342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b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74113" y="6346825"/>
            <a:ext cx="369887" cy="3841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020202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BCE248-5B0F-C64F-89CA-51D16F20A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098246"/>
            <a:ext cx="3243714" cy="2163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B42A3-48A7-464B-B3F9-15967A9BE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793" y="4098246"/>
            <a:ext cx="3286692" cy="21911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7F3C-8249-3D4D-8A7B-3A7A2C82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and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F2BF-9600-1F43-A903-1C6FFC4BF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http://www.theatrehistory.com/origins/egypt001.html</a:t>
            </a:r>
            <a:endParaRPr lang="en-US" dirty="0"/>
          </a:p>
          <a:p>
            <a:r>
              <a:rPr lang="en-US" dirty="0">
                <a:hlinkClick r:id="rId3"/>
              </a:rPr>
              <a:t>https://www.pbs.org/empires/thegreeks/background/24a_p1.html</a:t>
            </a:r>
            <a:endParaRPr lang="en-US" dirty="0"/>
          </a:p>
          <a:p>
            <a:r>
              <a:rPr lang="en-US" dirty="0">
                <a:hlinkClick r:id="rId4"/>
              </a:rPr>
              <a:t>http://www.historyworld.net/wrldhis/PlainTextHistories.asp?ParagraphID=cui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OG the Great"/>
          <p:cNvSpPr txBox="1">
            <a:spLocks noGrp="1"/>
          </p:cNvSpPr>
          <p:nvPr>
            <p:ph type="title"/>
          </p:nvPr>
        </p:nvSpPr>
        <p:spPr>
          <a:xfrm>
            <a:off x="1137382" y="67315"/>
            <a:ext cx="6316631" cy="1325564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5866" baseline="-2803">
                <a:solidFill>
                  <a:srgbClr val="03030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Great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0" name="Og was the great caveman who decided to tell others of the events that took place during a hunt by mime. Without language Og was forced initially to mimic or recreate the events in order to communicate what took place.  While Og is clearly not a specific character we know that this likely took place all over the world and is in effect the first theatrical performance."/>
          <p:cNvSpPr txBox="1">
            <a:spLocks noGrp="1"/>
          </p:cNvSpPr>
          <p:nvPr>
            <p:ph idx="1"/>
          </p:nvPr>
        </p:nvSpPr>
        <p:spPr>
          <a:xfrm>
            <a:off x="1137382" y="1392879"/>
            <a:ext cx="7886701" cy="4351339"/>
          </a:xfrm>
          <a:prstGeom prst="rect">
            <a:avLst/>
          </a:prstGeom>
        </p:spPr>
        <p:txBody>
          <a:bodyPr/>
          <a:lstStyle>
            <a:lvl1pPr marL="0" indent="0" defTabSz="35661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72" baseline="4045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was the great caveman who decided to tell others of the events that took place during a hunt by mime. Without language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was forced initially to mimic or recreate the events in order to communicate what took place.  While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is clearly not a specific character we know that this likely took place all over the world and is in effect the first theatrical performance. 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3FA74-A85A-6C43-9542-E9886EBC6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14" y="3429000"/>
            <a:ext cx="4263991" cy="28440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ncient Egy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5866" baseline="-2803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Ancient Egypt </a:t>
            </a:r>
          </a:p>
        </p:txBody>
      </p:sp>
      <p:sp>
        <p:nvSpPr>
          <p:cNvPr id="234" name="2,500 BC at Abydos: the so-called “Abydos Passion Play” The oldest existing script from a theatrical presentation.…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3917950" cy="23998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517" baseline="-4847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2,500 BC at Abydos: the so-called “Abydos Passion Play” The oldest existing script from a theatrical presentation. </a:t>
            </a:r>
            <a:br>
              <a:rPr sz="2013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013" baseline="-6059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9747" indent="-187324" defTabSz="26974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517" baseline="-4847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religious drama about the death and rebirth of Osiris </a:t>
            </a:r>
            <a:br>
              <a:rPr sz="2013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sz="2013" baseline="-6059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 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36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3666551"/>
            <a:ext cx="4546600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"/>
          <p:cNvSpPr txBox="1"/>
          <p:nvPr/>
        </p:nvSpPr>
        <p:spPr>
          <a:xfrm>
            <a:off x="4546600" y="3666551"/>
            <a:ext cx="14224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72DAD-9F49-D842-806E-450C3F127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951" y="141947"/>
            <a:ext cx="3702050" cy="57672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raditional African Theatre"/>
          <p:cNvSpPr txBox="1">
            <a:spLocks noGrp="1"/>
          </p:cNvSpPr>
          <p:nvPr>
            <p:ph type="title"/>
          </p:nvPr>
        </p:nvSpPr>
        <p:spPr>
          <a:xfrm>
            <a:off x="895350" y="346358"/>
            <a:ext cx="6316631" cy="1325564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Traditional African Theatre</a:t>
            </a:r>
          </a:p>
        </p:txBody>
      </p:sp>
      <p:sp>
        <p:nvSpPr>
          <p:cNvPr id="240" name="Body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42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70" y="1825625"/>
            <a:ext cx="3800946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xt"/>
          <p:cNvSpPr txBox="1"/>
          <p:nvPr/>
        </p:nvSpPr>
        <p:spPr>
          <a:xfrm>
            <a:off x="1778270" y="-278607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A4076-1783-CA42-9877-2C9F96570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79" y="1825625"/>
            <a:ext cx="3146536" cy="4094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raditional African socie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4266" baseline="-2860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African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ocieties </a:t>
            </a:r>
          </a:p>
        </p:txBody>
      </p:sp>
      <p:sp>
        <p:nvSpPr>
          <p:cNvPr id="246" name="Theatre in the Western sense does not exist in traditional African societies…"/>
          <p:cNvSpPr txBox="1">
            <a:spLocks noGrp="1"/>
          </p:cNvSpPr>
          <p:nvPr>
            <p:ph idx="1"/>
          </p:nvPr>
        </p:nvSpPr>
        <p:spPr>
          <a:xfrm>
            <a:off x="731520" y="1312394"/>
            <a:ext cx="7517130" cy="42332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4027" indent="-155575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090" baseline="-5837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Theatre in the Western sense does not exist in traditional African societies </a:t>
            </a:r>
          </a:p>
          <a:p>
            <a:pPr marL="224027" indent="-155575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090" baseline="-5837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Aspects of Traditional African Theatre Include:</a:t>
            </a:r>
            <a:br>
              <a:rPr sz="3000" baseline="-7296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296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4580" indent="-136127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29" baseline="-5656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Festivals, celebrations, seasons as context </a:t>
            </a:r>
            <a:br>
              <a:rPr sz="3000" baseline="-707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07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4580" indent="-136127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29" baseline="-5656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Fusion of dance, drama, song, narrative </a:t>
            </a:r>
            <a:br>
              <a:rPr sz="3000" baseline="-707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07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4580" indent="-136127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29" baseline="-5656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Often cultic and religious purposes </a:t>
            </a:r>
            <a:br>
              <a:rPr sz="3000" baseline="-707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07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4580" indent="-136127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29" baseline="-5656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Fluidity of performance space, less separation of performers and audience, less distinction between reality and fiction </a:t>
            </a:r>
            <a:br>
              <a:rPr sz="3000" baseline="-707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07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4580" indent="-136127" defTabSz="224027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1829" baseline="-5656">
                <a:solidFill>
                  <a:srgbClr val="01010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Improvisation, openness of performance </a:t>
            </a:r>
            <a:br>
              <a:rPr sz="3000" baseline="-707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3000" baseline="-707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“Paratheatrical” performa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15468">
              <a:lnSpc>
                <a:spcPct val="100000"/>
              </a:lnSpc>
              <a:defRPr sz="4048" baseline="-4063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“Paratheatrical” performances </a:t>
            </a:r>
          </a:p>
        </p:txBody>
      </p:sp>
      <p:sp>
        <p:nvSpPr>
          <p:cNvPr id="250" name="Zulu wedding ceremony…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4956275" cy="4351338"/>
          </a:xfrm>
          <a:prstGeom prst="rect">
            <a:avLst/>
          </a:prstGeom>
        </p:spPr>
        <p:txBody>
          <a:bodyPr/>
          <a:lstStyle/>
          <a:p>
            <a:pPr marL="342900" indent="-238125" defTabSz="342900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799" baseline="-369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Zulu wedding ceremony </a:t>
            </a:r>
            <a:br>
              <a:rPr sz="2240" baseline="-4619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240" baseline="-4619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8882" indent="-204107" defTabSz="342900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400" baseline="-3813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Complex system of symbolic dances expressing adversity, resolution </a:t>
            </a:r>
            <a:br>
              <a:rPr sz="1920" baseline="-476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20" baseline="-476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indent="-238125" defTabSz="342900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799" baseline="-369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Elephant hunt dance of the Mbuti pygmies (Zaire) </a:t>
            </a:r>
            <a:br>
              <a:rPr sz="2240" baseline="-4619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2240" baseline="-4619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08882" indent="-204107" defTabSz="342900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400" baseline="-3813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Dance mimetically imitates the destruction the beast can cause  </a:t>
            </a:r>
            <a:br>
              <a:rPr sz="1920" baseline="-4766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20" baseline="-4766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52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1563420"/>
            <a:ext cx="2862713" cy="410588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"/>
          <p:cNvSpPr txBox="1"/>
          <p:nvPr/>
        </p:nvSpPr>
        <p:spPr>
          <a:xfrm>
            <a:off x="6000750" y="1428800"/>
            <a:ext cx="14224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West Afr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West Africa</a:t>
            </a:r>
          </a:p>
        </p:txBody>
      </p:sp>
      <p:sp>
        <p:nvSpPr>
          <p:cNvPr id="256" name="Body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58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50" y="1465385"/>
            <a:ext cx="6517650" cy="4476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"/>
          <p:cNvSpPr txBox="1"/>
          <p:nvPr/>
        </p:nvSpPr>
        <p:spPr>
          <a:xfrm>
            <a:off x="-1333500" y="32385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rio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Griots</a:t>
            </a:r>
          </a:p>
        </p:txBody>
      </p:sp>
      <p:sp>
        <p:nvSpPr>
          <p:cNvPr id="262" name="West African storytellers and oral historians (“Praise-singer”)…"/>
          <p:cNvSpPr txBox="1">
            <a:spLocks noGrp="1"/>
          </p:cNvSpPr>
          <p:nvPr>
            <p:ph idx="1"/>
          </p:nvPr>
        </p:nvSpPr>
        <p:spPr>
          <a:xfrm>
            <a:off x="4082503" y="1184026"/>
            <a:ext cx="4791522" cy="4212751"/>
          </a:xfrm>
          <a:prstGeom prst="rect">
            <a:avLst/>
          </a:prstGeom>
        </p:spPr>
        <p:txBody>
          <a:bodyPr/>
          <a:lstStyle/>
          <a:p>
            <a:pPr marL="0" indent="0" defTabSz="324611">
              <a:lnSpc>
                <a:spcPts val="3100"/>
              </a:lnSpc>
              <a:spcBef>
                <a:spcPts val="0"/>
              </a:spcBef>
              <a:buSzTx/>
              <a:buFontTx/>
              <a:buNone/>
              <a:defRPr sz="851">
                <a:solidFill>
                  <a:srgbClr val="020202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775" dirty="0">
                <a:latin typeface="Arial" panose="020B0604020202020204" pitchFamily="34" charset="0"/>
                <a:cs typeface="Arial" panose="020B0604020202020204" pitchFamily="34" charset="0"/>
              </a:rPr>
              <a:t> West African storytellers and oral historians (“Praise-singer”) </a:t>
            </a:r>
            <a:br>
              <a:rPr sz="1817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17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24611" indent="-225425" defTabSz="324611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72" baseline="-4028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Highly respected, often sanctified members of the community, advisers to kings or chiefs </a:t>
            </a:r>
            <a:br>
              <a:rPr sz="1817" baseline="-5035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17" baseline="-5035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24611" indent="-225425" defTabSz="324611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272" baseline="-4028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Charged with retaining and reciting genealogy and history of the tribe </a:t>
            </a:r>
            <a:br>
              <a:rPr sz="1817" baseline="-5035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817" baseline="-5035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64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75" y="1451883"/>
            <a:ext cx="2798819" cy="418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"/>
          <p:cNvSpPr txBox="1"/>
          <p:nvPr/>
        </p:nvSpPr>
        <p:spPr>
          <a:xfrm>
            <a:off x="158750" y="521493"/>
            <a:ext cx="14224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asquerades"/>
          <p:cNvSpPr txBox="1">
            <a:spLocks noGrp="1"/>
          </p:cNvSpPr>
          <p:nvPr>
            <p:ph type="title"/>
          </p:nvPr>
        </p:nvSpPr>
        <p:spPr>
          <a:xfrm>
            <a:off x="603982" y="362665"/>
            <a:ext cx="6316631" cy="1325564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Masquerades</a:t>
            </a:r>
          </a:p>
        </p:txBody>
      </p:sp>
      <p:sp>
        <p:nvSpPr>
          <p:cNvPr id="268" name="Mask serves to hide human face, invoke the “Other”…"/>
          <p:cNvSpPr txBox="1">
            <a:spLocks noGrp="1"/>
          </p:cNvSpPr>
          <p:nvPr>
            <p:ph idx="1"/>
          </p:nvPr>
        </p:nvSpPr>
        <p:spPr>
          <a:xfrm>
            <a:off x="4314328" y="1825625"/>
            <a:ext cx="4201022" cy="4351338"/>
          </a:xfrm>
          <a:prstGeom prst="rect">
            <a:avLst/>
          </a:prstGeom>
        </p:spPr>
        <p:txBody>
          <a:bodyPr/>
          <a:lstStyle/>
          <a:p>
            <a:pPr marL="297179" indent="-206375" defTabSz="297179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426" baseline="-426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Mask serves to hide human face, invoke the “Other” </a:t>
            </a:r>
            <a:br>
              <a:rPr sz="1941" baseline="-533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41" baseline="-533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97179" indent="-206375" defTabSz="297179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426" baseline="-426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Mask mediates between human and spirit world </a:t>
            </a:r>
            <a:br>
              <a:rPr sz="1941" baseline="-533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41" baseline="-533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97179" indent="-206375" defTabSz="297179">
              <a:lnSpc>
                <a:spcPct val="100000"/>
              </a:lnSpc>
              <a:spcBef>
                <a:spcPts val="0"/>
              </a:spcBef>
              <a:buClr>
                <a:srgbClr val="EAEAEA"/>
              </a:buClr>
              <a:buFont typeface="Times New Roman"/>
              <a:defRPr sz="2426" baseline="-4264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States of trance often obtained while wearing the mask</a:t>
            </a:r>
            <a:br>
              <a:rPr sz="1941" baseline="-533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41" baseline="-533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59850" y="6403975"/>
            <a:ext cx="184150" cy="2698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70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32" y="1983519"/>
            <a:ext cx="3460596" cy="351250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"/>
          <p:cNvSpPr txBox="1"/>
          <p:nvPr/>
        </p:nvSpPr>
        <p:spPr>
          <a:xfrm>
            <a:off x="647700" y="33020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creenplay Formattin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DOE-PowerPoint-WhiteTemplate">
  <a:themeElements>
    <a:clrScheme name="GaDOE-PowerPoint-White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GaDOE-PowerPoint-White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aDOE-PowerPoint-White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Screenplay Formatting</Template>
  <TotalTime>2095</TotalTime>
  <Words>814</Words>
  <Application>Microsoft Macintosh PowerPoint</Application>
  <PresentationFormat>On-screen Show (4:3)</PresentationFormat>
  <Paragraphs>101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Times</vt:lpstr>
      <vt:lpstr>Times New Roman</vt:lpstr>
      <vt:lpstr>Screenplay Formatting</vt:lpstr>
      <vt:lpstr>Beginnings of  Performance </vt:lpstr>
      <vt:lpstr>“Og the Great" </vt:lpstr>
      <vt:lpstr>Ancient Egypt </vt:lpstr>
      <vt:lpstr>Traditional African Theatre</vt:lpstr>
      <vt:lpstr>Traditional African Societies </vt:lpstr>
      <vt:lpstr>“Paratheatrical” performances </vt:lpstr>
      <vt:lpstr>West Africa</vt:lpstr>
      <vt:lpstr>Griots</vt:lpstr>
      <vt:lpstr>Masquerades</vt:lpstr>
      <vt:lpstr>Egungun</vt:lpstr>
      <vt:lpstr>Ancient Greece</vt:lpstr>
      <vt:lpstr>China</vt:lpstr>
      <vt:lpstr>Japan  Uzume’s Dance  </vt:lpstr>
      <vt:lpstr>Indian Theatre Creation Myth</vt:lpstr>
      <vt:lpstr>Germanic and European origins Carnival </vt:lpstr>
      <vt:lpstr>Theatre, Myth, and Ritual </vt:lpstr>
      <vt:lpstr>Theatre and Games</vt:lpstr>
      <vt:lpstr>Sources and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Beginnings of  Performance </dc:title>
  <cp:lastModifiedBy>Phalo-davis Charity</cp:lastModifiedBy>
  <cp:revision>5</cp:revision>
  <dcterms:modified xsi:type="dcterms:W3CDTF">2022-09-16T10:17:42Z</dcterms:modified>
</cp:coreProperties>
</file>