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1" r:id="rId8"/>
    <p:sldId id="264" r:id="rId9"/>
    <p:sldId id="265" r:id="rId10"/>
    <p:sldId id="266" r:id="rId11"/>
    <p:sldId id="267"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92" d="100"/>
          <a:sy n="92" d="100"/>
        </p:scale>
        <p:origin x="2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C688C0-1FC5-4E21-8D61-3CA9CB940A1B}"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132922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688C0-1FC5-4E21-8D61-3CA9CB940A1B}"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1016699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688C0-1FC5-4E21-8D61-3CA9CB940A1B}"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153512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688C0-1FC5-4E21-8D61-3CA9CB940A1B}"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2322609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688C0-1FC5-4E21-8D61-3CA9CB940A1B}"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160161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C688C0-1FC5-4E21-8D61-3CA9CB940A1B}"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3267772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C688C0-1FC5-4E21-8D61-3CA9CB940A1B}"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4229012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C688C0-1FC5-4E21-8D61-3CA9CB940A1B}"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84860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688C0-1FC5-4E21-8D61-3CA9CB940A1B}"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387445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688C0-1FC5-4E21-8D61-3CA9CB940A1B}"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387145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688C0-1FC5-4E21-8D61-3CA9CB940A1B}"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216190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688C0-1FC5-4E21-8D61-3CA9CB940A1B}" type="datetimeFigureOut">
              <a:rPr lang="en-US" smtClean="0"/>
              <a:t>9/15/2016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578D3-08E1-4DF1-8A37-BAEB7360E9DF}" type="slidenum">
              <a:rPr lang="en-US" smtClean="0"/>
              <a:t>‹#›</a:t>
            </a:fld>
            <a:endParaRPr lang="en-US"/>
          </a:p>
        </p:txBody>
      </p:sp>
    </p:spTree>
    <p:extLst>
      <p:ext uri="{BB962C8B-B14F-4D97-AF65-F5344CB8AC3E}">
        <p14:creationId xmlns:p14="http://schemas.microsoft.com/office/powerpoint/2010/main" val="461200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 Remember</a:t>
            </a:r>
            <a:r>
              <a:rPr lang="en-US" dirty="0" smtClean="0"/>
              <a:t>”</a:t>
            </a:r>
            <a:endParaRPr lang="en-US" dirty="0"/>
          </a:p>
        </p:txBody>
      </p:sp>
      <p:sp>
        <p:nvSpPr>
          <p:cNvPr id="3" name="Subtitle 2"/>
          <p:cNvSpPr>
            <a:spLocks noGrp="1"/>
          </p:cNvSpPr>
          <p:nvPr>
            <p:ph type="subTitle" idx="1"/>
          </p:nvPr>
        </p:nvSpPr>
        <p:spPr/>
        <p:txBody>
          <a:bodyPr>
            <a:normAutofit fontScale="85000" lnSpcReduction="10000"/>
          </a:bodyPr>
          <a:lstStyle/>
          <a:p>
            <a:r>
              <a:rPr lang="en-US" dirty="0"/>
              <a:t>Excerpted from</a:t>
            </a:r>
            <a:r>
              <a:rPr lang="en-US" dirty="0" smtClean="0"/>
              <a:t/>
            </a:r>
            <a:br>
              <a:rPr lang="en-US" dirty="0" smtClean="0"/>
            </a:br>
            <a:r>
              <a:rPr lang="en-US" b="1" i="1" dirty="0"/>
              <a:t>Poetry Everywhere:</a:t>
            </a:r>
            <a:r>
              <a:rPr lang="en-US" b="1" dirty="0"/>
              <a:t> </a:t>
            </a:r>
            <a:r>
              <a:rPr lang="en-US" b="1" i="1" dirty="0"/>
              <a:t>Teaching Poetry Writing in School and in the Community</a:t>
            </a:r>
            <a:r>
              <a:rPr lang="en-US" dirty="0" smtClean="0"/>
              <a:t/>
            </a:r>
            <a:br>
              <a:rPr lang="en-US" dirty="0" smtClean="0"/>
            </a:br>
            <a:r>
              <a:rPr lang="en-US" dirty="0"/>
              <a:t>by Jack </a:t>
            </a:r>
            <a:r>
              <a:rPr lang="en-US" dirty="0" err="1"/>
              <a:t>Collom</a:t>
            </a:r>
            <a:r>
              <a:rPr lang="en-US" dirty="0"/>
              <a:t> and Sheryl </a:t>
            </a:r>
            <a:r>
              <a:rPr lang="en-US" dirty="0" err="1"/>
              <a:t>Noethe</a:t>
            </a:r>
            <a:endParaRPr lang="en-US" dirty="0"/>
          </a:p>
        </p:txBody>
      </p:sp>
    </p:spTree>
    <p:extLst>
      <p:ext uri="{BB962C8B-B14F-4D97-AF65-F5344CB8AC3E}">
        <p14:creationId xmlns:p14="http://schemas.microsoft.com/office/powerpoint/2010/main" val="926974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ASSIGNMENT: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06576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Directions</a:t>
            </a:r>
            <a:br>
              <a:rPr lang="en-US" sz="6000" b="1" dirty="0" smtClean="0"/>
            </a:br>
            <a:r>
              <a:rPr lang="en-US" sz="4000" b="1" dirty="0" smtClean="0"/>
              <a:t>On a </a:t>
            </a:r>
            <a:r>
              <a:rPr lang="en-US" b="1" dirty="0" smtClean="0">
                <a:effectLst>
                  <a:glow rad="127000">
                    <a:srgbClr val="92D050"/>
                  </a:glow>
                </a:effectLst>
              </a:rPr>
              <a:t>separate </a:t>
            </a:r>
            <a:r>
              <a:rPr lang="en-US" sz="4000" b="1" dirty="0" smtClean="0"/>
              <a:t>sheet to turn in:</a:t>
            </a:r>
            <a:r>
              <a:rPr lang="en-US" sz="2700" dirty="0"/>
              <a:t/>
            </a:r>
            <a:br>
              <a:rPr lang="en-US" sz="2700" dirty="0"/>
            </a:br>
            <a:endParaRPr lang="en-US" dirty="0"/>
          </a:p>
        </p:txBody>
      </p:sp>
      <p:sp>
        <p:nvSpPr>
          <p:cNvPr id="3" name="Content Placeholder 2"/>
          <p:cNvSpPr>
            <a:spLocks noGrp="1"/>
          </p:cNvSpPr>
          <p:nvPr>
            <p:ph idx="1"/>
          </p:nvPr>
        </p:nvSpPr>
        <p:spPr/>
        <p:txBody>
          <a:bodyPr/>
          <a:lstStyle/>
          <a:p>
            <a:pPr fontAlgn="base"/>
            <a:r>
              <a:rPr lang="en-US" dirty="0" smtClean="0"/>
              <a:t>Do </a:t>
            </a:r>
            <a:r>
              <a:rPr lang="en-US" dirty="0"/>
              <a:t>not focus on one period of your life. Include everything.</a:t>
            </a:r>
          </a:p>
          <a:p>
            <a:pPr fontAlgn="base"/>
            <a:r>
              <a:rPr lang="en-US" dirty="0"/>
              <a:t>Include </a:t>
            </a:r>
            <a:r>
              <a:rPr lang="en-US" sz="3600" dirty="0">
                <a:effectLst>
                  <a:glow rad="127000">
                    <a:schemeClr val="accent3"/>
                  </a:glow>
                </a:effectLst>
              </a:rPr>
              <a:t>no fewer than 5 </a:t>
            </a:r>
            <a:r>
              <a:rPr lang="en-US" i="1" dirty="0"/>
              <a:t>I Remembers </a:t>
            </a:r>
            <a:r>
              <a:rPr lang="en-US" dirty="0"/>
              <a:t>that are </a:t>
            </a:r>
            <a:r>
              <a:rPr lang="en-US" dirty="0">
                <a:effectLst>
                  <a:glow rad="127000">
                    <a:schemeClr val="accent3">
                      <a:lumMod val="75000"/>
                    </a:schemeClr>
                  </a:glow>
                </a:effectLst>
              </a:rPr>
              <a:t>full </a:t>
            </a:r>
            <a:r>
              <a:rPr lang="en-US" dirty="0" smtClean="0">
                <a:effectLst>
                  <a:glow rad="127000">
                    <a:schemeClr val="accent3">
                      <a:lumMod val="75000"/>
                    </a:schemeClr>
                  </a:glow>
                </a:effectLst>
              </a:rPr>
              <a:t>paragraphs </a:t>
            </a:r>
            <a:r>
              <a:rPr lang="en-US" dirty="0" smtClean="0"/>
              <a:t>that include detail, detail, detail!  What were sights, smells, sounds, how did it feel, taste; what were the sensations?</a:t>
            </a:r>
          </a:p>
          <a:p>
            <a:pPr fontAlgn="base"/>
            <a:r>
              <a:rPr lang="en-US" dirty="0" smtClean="0"/>
              <a:t>Re-tell one of your </a:t>
            </a:r>
            <a:r>
              <a:rPr lang="en-US" i="1" dirty="0" smtClean="0"/>
              <a:t>I Remembers</a:t>
            </a:r>
            <a:r>
              <a:rPr lang="en-US" dirty="0" smtClean="0"/>
              <a:t> for the class.</a:t>
            </a:r>
            <a:endParaRPr lang="en-US" dirty="0"/>
          </a:p>
          <a:p>
            <a:pPr marL="0" indent="0">
              <a:buNone/>
            </a:pPr>
            <a:endParaRPr lang="en-US" dirty="0"/>
          </a:p>
        </p:txBody>
      </p:sp>
    </p:spTree>
    <p:extLst>
      <p:ext uri="{BB962C8B-B14F-4D97-AF65-F5344CB8AC3E}">
        <p14:creationId xmlns:p14="http://schemas.microsoft.com/office/powerpoint/2010/main" val="404652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ln>
            <a:solidFill>
              <a:schemeClr val="tx1"/>
            </a:solidFill>
            <a:prstDash val="lgDashDot"/>
          </a:ln>
          <a:effectLst>
            <a:glow rad="101600">
              <a:srgbClr val="FFFF00">
                <a:alpha val="60000"/>
              </a:srgbClr>
            </a:glow>
          </a:effectLst>
          <a:scene3d>
            <a:camera prst="orthographicFront"/>
            <a:lightRig rig="threePt" dir="t"/>
          </a:scene3d>
          <a:sp3d>
            <a:bevelT prst="slope"/>
          </a:sp3d>
        </p:spPr>
        <p:txBody>
          <a:bodyPr>
            <a:normAutofit fontScale="90000"/>
          </a:bodyPr>
          <a:lstStyle/>
          <a:p>
            <a:r>
              <a:rPr lang="en-US" sz="4000" i="1" dirty="0" smtClean="0"/>
              <a:t>NOW LET’S LISTEN TO A MOTH STORY</a:t>
            </a:r>
            <a:br>
              <a:rPr lang="en-US" sz="4000" i="1" dirty="0" smtClean="0"/>
            </a:br>
            <a:r>
              <a:rPr lang="en-US" sz="4000" i="1" dirty="0" smtClean="0"/>
              <a:t>In your journals answer these 7 questions</a:t>
            </a:r>
            <a:endParaRPr lang="en-US" i="1" dirty="0"/>
          </a:p>
        </p:txBody>
      </p:sp>
      <p:sp>
        <p:nvSpPr>
          <p:cNvPr id="3" name="Content Placeholder 2"/>
          <p:cNvSpPr>
            <a:spLocks noGrp="1"/>
          </p:cNvSpPr>
          <p:nvPr>
            <p:ph idx="1"/>
          </p:nvPr>
        </p:nvSpPr>
        <p:spPr>
          <a:xfrm>
            <a:off x="457200" y="1752600"/>
            <a:ext cx="8229600" cy="4525963"/>
          </a:xfrm>
        </p:spPr>
        <p:txBody>
          <a:bodyPr/>
          <a:lstStyle/>
          <a:p>
            <a:pPr marL="514350" indent="-514350">
              <a:buFont typeface="+mj-lt"/>
              <a:buAutoNum type="arabicPeriod"/>
            </a:pPr>
            <a:r>
              <a:rPr lang="en-US" i="1" dirty="0"/>
              <a:t>What happens in this story? </a:t>
            </a:r>
            <a:endParaRPr lang="en-US" i="1" dirty="0" smtClean="0"/>
          </a:p>
          <a:p>
            <a:pPr marL="514350" indent="-514350">
              <a:buFont typeface="+mj-lt"/>
              <a:buAutoNum type="arabicPeriod"/>
            </a:pPr>
            <a:r>
              <a:rPr lang="en-US" i="1" dirty="0" smtClean="0"/>
              <a:t>Who’s </a:t>
            </a:r>
            <a:r>
              <a:rPr lang="en-US" i="1" dirty="0"/>
              <a:t>in it? </a:t>
            </a:r>
            <a:endParaRPr lang="en-US" i="1" dirty="0" smtClean="0"/>
          </a:p>
          <a:p>
            <a:pPr marL="514350" indent="-514350">
              <a:buFont typeface="+mj-lt"/>
              <a:buAutoNum type="arabicPeriod"/>
            </a:pPr>
            <a:r>
              <a:rPr lang="en-US" i="1" dirty="0" smtClean="0"/>
              <a:t>What </a:t>
            </a:r>
            <a:r>
              <a:rPr lang="en-US" i="1" dirty="0"/>
              <a:t>do they do? </a:t>
            </a:r>
            <a:endParaRPr lang="en-US" i="1" dirty="0" smtClean="0"/>
          </a:p>
          <a:p>
            <a:pPr marL="514350" indent="-514350">
              <a:buFont typeface="+mj-lt"/>
              <a:buAutoNum type="arabicPeriod"/>
            </a:pPr>
            <a:r>
              <a:rPr lang="en-US" i="1" dirty="0" smtClean="0"/>
              <a:t>What </a:t>
            </a:r>
            <a:r>
              <a:rPr lang="en-US" i="1" dirty="0"/>
              <a:t>happens to them? </a:t>
            </a:r>
            <a:endParaRPr lang="en-US" i="1" dirty="0" smtClean="0"/>
          </a:p>
          <a:p>
            <a:pPr marL="514350" indent="-514350">
              <a:buFont typeface="+mj-lt"/>
              <a:buAutoNum type="arabicPeriod"/>
            </a:pPr>
            <a:r>
              <a:rPr lang="en-US" i="1" dirty="0" smtClean="0"/>
              <a:t>What </a:t>
            </a:r>
            <a:r>
              <a:rPr lang="en-US" i="1" dirty="0"/>
              <a:t>do they want? </a:t>
            </a:r>
            <a:endParaRPr lang="en-US" i="1" dirty="0" smtClean="0"/>
          </a:p>
          <a:p>
            <a:pPr marL="514350" indent="-514350">
              <a:buFont typeface="+mj-lt"/>
              <a:buAutoNum type="arabicPeriod"/>
            </a:pPr>
            <a:r>
              <a:rPr lang="en-US" i="1" dirty="0" smtClean="0"/>
              <a:t>What’s </a:t>
            </a:r>
            <a:r>
              <a:rPr lang="en-US" i="1" dirty="0"/>
              <a:t>in their way? </a:t>
            </a:r>
            <a:endParaRPr lang="en-US" i="1" dirty="0" smtClean="0"/>
          </a:p>
          <a:p>
            <a:pPr marL="514350" indent="-514350">
              <a:buFont typeface="+mj-lt"/>
              <a:buAutoNum type="arabicPeriod"/>
            </a:pPr>
            <a:r>
              <a:rPr lang="en-US" i="1" dirty="0" smtClean="0"/>
              <a:t>How </a:t>
            </a:r>
            <a:r>
              <a:rPr lang="en-US" i="1" dirty="0"/>
              <a:t>do they succeed, or why do they fail?  </a:t>
            </a:r>
            <a:endParaRPr lang="en-US" dirty="0"/>
          </a:p>
        </p:txBody>
      </p:sp>
    </p:spTree>
    <p:extLst>
      <p:ext uri="{BB962C8B-B14F-4D97-AF65-F5344CB8AC3E}">
        <p14:creationId xmlns:p14="http://schemas.microsoft.com/office/powerpoint/2010/main" val="1276369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Breaking down how stories work can help you more easily recognize the elements of narrative − and opportunities for narrative − in your own pieces. Have fun!</a:t>
            </a:r>
            <a:br>
              <a:rPr lang="en-US" sz="2400" dirty="0"/>
            </a:br>
            <a:endParaRPr lang="en-US" sz="2400" dirty="0"/>
          </a:p>
        </p:txBody>
      </p:sp>
      <p:sp>
        <p:nvSpPr>
          <p:cNvPr id="3" name="Content Placeholder 2"/>
          <p:cNvSpPr>
            <a:spLocks noGrp="1"/>
          </p:cNvSpPr>
          <p:nvPr>
            <p:ph idx="1"/>
          </p:nvPr>
        </p:nvSpPr>
        <p:spPr/>
        <p:txBody>
          <a:bodyPr>
            <a:normAutofit fontScale="70000" lnSpcReduction="20000"/>
          </a:bodyPr>
          <a:lstStyle/>
          <a:p>
            <a:pPr marL="514350" indent="-514350" fontAlgn="base">
              <a:buFont typeface="+mj-lt"/>
              <a:buAutoNum type="arabicPeriod"/>
            </a:pPr>
            <a:r>
              <a:rPr lang="en-US" b="1" dirty="0" smtClean="0"/>
              <a:t>WRITE DOWN:  </a:t>
            </a:r>
            <a:r>
              <a:rPr lang="en-US" b="1" dirty="0" smtClean="0"/>
              <a:t> What is the opening line?  Does it grab you?</a:t>
            </a:r>
          </a:p>
          <a:p>
            <a:pPr marL="514350" indent="-514350" fontAlgn="base">
              <a:buFont typeface="+mj-lt"/>
              <a:buAutoNum type="arabicPeriod"/>
            </a:pPr>
            <a:r>
              <a:rPr lang="en-US" b="1" dirty="0" smtClean="0"/>
              <a:t>Listen </a:t>
            </a:r>
            <a:r>
              <a:rPr lang="en-US" b="1" dirty="0"/>
              <a:t>for </a:t>
            </a:r>
            <a:r>
              <a:rPr lang="en-US" b="1" u="sng" dirty="0"/>
              <a:t>character</a:t>
            </a:r>
            <a:r>
              <a:rPr lang="en-US" b="1" dirty="0"/>
              <a:t> and write down:</a:t>
            </a:r>
            <a:r>
              <a:rPr lang="en-US" dirty="0"/>
              <a:t/>
            </a:r>
            <a:br>
              <a:rPr lang="en-US" dirty="0"/>
            </a:br>
            <a:r>
              <a:rPr lang="en-US" dirty="0"/>
              <a:t>• who the story is about</a:t>
            </a:r>
            <a:br>
              <a:rPr lang="en-US" dirty="0"/>
            </a:br>
            <a:r>
              <a:rPr lang="en-US" dirty="0"/>
              <a:t>• what you learn about him/her</a:t>
            </a:r>
          </a:p>
          <a:p>
            <a:pPr marL="514350" indent="-514350" fontAlgn="base">
              <a:buFont typeface="+mj-lt"/>
              <a:buAutoNum type="arabicPeriod"/>
            </a:pPr>
            <a:r>
              <a:rPr lang="en-US" b="1" dirty="0" smtClean="0"/>
              <a:t>Listen </a:t>
            </a:r>
            <a:r>
              <a:rPr lang="en-US" b="1" dirty="0"/>
              <a:t>for the story </a:t>
            </a:r>
            <a:r>
              <a:rPr lang="en-US" b="1" u="sng" dirty="0"/>
              <a:t>arc</a:t>
            </a:r>
            <a:r>
              <a:rPr lang="en-US" b="1" dirty="0"/>
              <a:t> and write down:</a:t>
            </a:r>
            <a:r>
              <a:rPr lang="en-US" dirty="0"/>
              <a:t/>
            </a:r>
            <a:br>
              <a:rPr lang="en-US" dirty="0"/>
            </a:br>
            <a:r>
              <a:rPr lang="en-US" dirty="0"/>
              <a:t>• where the story begins</a:t>
            </a:r>
            <a:br>
              <a:rPr lang="en-US" dirty="0"/>
            </a:br>
            <a:r>
              <a:rPr lang="en-US" dirty="0"/>
              <a:t>• where the story changes</a:t>
            </a:r>
            <a:br>
              <a:rPr lang="en-US" dirty="0"/>
            </a:br>
            <a:r>
              <a:rPr lang="en-US" dirty="0"/>
              <a:t>• where the story ends</a:t>
            </a:r>
          </a:p>
          <a:p>
            <a:pPr marL="514350" indent="-514350" fontAlgn="base">
              <a:buFont typeface="+mj-lt"/>
              <a:buAutoNum type="arabicPeriod"/>
            </a:pPr>
            <a:r>
              <a:rPr lang="en-US" b="1" dirty="0" smtClean="0"/>
              <a:t>Listen </a:t>
            </a:r>
            <a:r>
              <a:rPr lang="en-US" b="1" dirty="0"/>
              <a:t>for </a:t>
            </a:r>
            <a:r>
              <a:rPr lang="en-US" b="1" u="sng" dirty="0"/>
              <a:t>description</a:t>
            </a:r>
            <a:r>
              <a:rPr lang="en-US" b="1" dirty="0"/>
              <a:t>. Note three instances of description.</a:t>
            </a:r>
            <a:endParaRPr lang="en-US" dirty="0"/>
          </a:p>
          <a:p>
            <a:pPr marL="514350" indent="-514350" fontAlgn="base">
              <a:buFont typeface="+mj-lt"/>
              <a:buAutoNum type="arabicPeriod"/>
            </a:pPr>
            <a:r>
              <a:rPr lang="en-US" b="1" dirty="0" smtClean="0"/>
              <a:t>Listen </a:t>
            </a:r>
            <a:r>
              <a:rPr lang="en-US" b="1" dirty="0"/>
              <a:t>for </a:t>
            </a:r>
            <a:r>
              <a:rPr lang="en-US" b="1" u="sng" dirty="0"/>
              <a:t>dialogue</a:t>
            </a:r>
            <a:r>
              <a:rPr lang="en-US" b="1" dirty="0"/>
              <a:t>. How do the characters </a:t>
            </a:r>
            <a:r>
              <a:rPr lang="en-US" b="1" dirty="0" smtClean="0"/>
              <a:t>speak</a:t>
            </a:r>
            <a:r>
              <a:rPr lang="en-US" b="1" dirty="0" smtClean="0"/>
              <a:t>?</a:t>
            </a:r>
            <a:endParaRPr lang="en-US" dirty="0"/>
          </a:p>
          <a:p>
            <a:pPr marL="514350" indent="-514350" fontAlgn="base">
              <a:buFont typeface="+mj-lt"/>
              <a:buAutoNum type="arabicPeriod"/>
            </a:pPr>
            <a:r>
              <a:rPr lang="en-US" b="1" dirty="0" smtClean="0"/>
              <a:t>Characterize </a:t>
            </a:r>
            <a:r>
              <a:rPr lang="en-US" b="1" dirty="0"/>
              <a:t>the narrative </a:t>
            </a:r>
            <a:r>
              <a:rPr lang="en-US" b="1" u="sng" dirty="0"/>
              <a:t>voice</a:t>
            </a:r>
            <a:r>
              <a:rPr lang="en-US" b="1" dirty="0"/>
              <a:t> – the storyteller’s delivery.</a:t>
            </a:r>
            <a:br>
              <a:rPr lang="en-US" b="1" dirty="0"/>
            </a:br>
            <a:r>
              <a:rPr lang="en-US" b="1" dirty="0"/>
              <a:t>Is it playful? Formal? Breathless? Somber? Some of each?</a:t>
            </a:r>
          </a:p>
          <a:p>
            <a:pPr marL="514350" indent="-514350" fontAlgn="base">
              <a:buFont typeface="+mj-lt"/>
              <a:buAutoNum type="arabicPeriod"/>
            </a:pPr>
            <a:r>
              <a:rPr lang="en-US" b="1" dirty="0" smtClean="0"/>
              <a:t>WRITE DOWN:  What is the closing line?  Does it wrap everything up and leave you satisfied?</a:t>
            </a:r>
            <a:r>
              <a:rPr lang="en-US" b="1" dirty="0"/>
              <a:t> </a:t>
            </a:r>
          </a:p>
          <a:p>
            <a:endParaRPr lang="en-US" dirty="0"/>
          </a:p>
        </p:txBody>
      </p:sp>
    </p:spTree>
    <p:extLst>
      <p:ext uri="{BB962C8B-B14F-4D97-AF65-F5344CB8AC3E}">
        <p14:creationId xmlns:p14="http://schemas.microsoft.com/office/powerpoint/2010/main" val="4068797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457200"/>
            <a:ext cx="8305800" cy="6124754"/>
          </a:xfrm>
          <a:prstGeom prst="rect">
            <a:avLst/>
          </a:prstGeom>
        </p:spPr>
        <p:txBody>
          <a:bodyPr wrap="square">
            <a:spAutoFit/>
          </a:bodyPr>
          <a:lstStyle/>
          <a:p>
            <a:pPr algn="ctr"/>
            <a:r>
              <a:rPr lang="en-US" sz="2800" dirty="0" smtClean="0"/>
              <a:t>“I </a:t>
            </a:r>
            <a:r>
              <a:rPr lang="en-US" sz="2800" dirty="0"/>
              <a:t>REMEMBER" POEMS, </a:t>
            </a:r>
            <a:r>
              <a:rPr lang="en-US" sz="2800" dirty="0" smtClean="0"/>
              <a:t>by </a:t>
            </a:r>
            <a:r>
              <a:rPr lang="en-US" sz="2800" dirty="0"/>
              <a:t>artist and writer Joe </a:t>
            </a:r>
            <a:r>
              <a:rPr lang="en-US" sz="2800" dirty="0" err="1"/>
              <a:t>Brainard</a:t>
            </a:r>
            <a:r>
              <a:rPr lang="en-US" sz="2800" dirty="0"/>
              <a:t>  </a:t>
            </a:r>
            <a:r>
              <a:rPr lang="en-US" sz="2800" i="1" dirty="0"/>
              <a:t>I Remember </a:t>
            </a:r>
            <a:r>
              <a:rPr lang="en-US" sz="2800" dirty="0"/>
              <a:t>(Granary Books, 2001) </a:t>
            </a:r>
            <a:endParaRPr lang="en-US" sz="2800" b="1" dirty="0" smtClean="0"/>
          </a:p>
          <a:p>
            <a:pPr marL="285750" indent="-285750">
              <a:buFont typeface="Arial" panose="020B0604020202020204" pitchFamily="34" charset="0"/>
              <a:buChar char="•"/>
            </a:pPr>
            <a:r>
              <a:rPr lang="en-US" sz="2800" b="1" dirty="0" smtClean="0"/>
              <a:t>I </a:t>
            </a:r>
            <a:r>
              <a:rPr lang="en-US" sz="2800" b="1" dirty="0"/>
              <a:t>remember the only time I ever saw my mother cry. I was eating apricot pie.</a:t>
            </a:r>
            <a:endParaRPr lang="en-US" sz="2800" dirty="0"/>
          </a:p>
          <a:p>
            <a:pPr marL="285750" indent="-285750">
              <a:buFont typeface="Arial" panose="020B0604020202020204" pitchFamily="34" charset="0"/>
              <a:buChar char="•"/>
            </a:pPr>
            <a:r>
              <a:rPr lang="en-US" sz="2800" b="1" dirty="0"/>
              <a:t>I remember how much I used to stutter.</a:t>
            </a:r>
            <a:endParaRPr lang="en-US" sz="2800" dirty="0"/>
          </a:p>
          <a:p>
            <a:pPr marL="285750" indent="-285750">
              <a:buFont typeface="Arial" panose="020B0604020202020204" pitchFamily="34" charset="0"/>
              <a:buChar char="•"/>
            </a:pPr>
            <a:r>
              <a:rPr lang="en-US" sz="2800" b="1" dirty="0"/>
              <a:t>I remember the first time I saw television.  Lucille Ball was taking ballet lessons. </a:t>
            </a:r>
            <a:endParaRPr lang="en-US" sz="2800" dirty="0"/>
          </a:p>
          <a:p>
            <a:pPr marL="285750" indent="-285750">
              <a:buFont typeface="Arial" panose="020B0604020202020204" pitchFamily="34" charset="0"/>
              <a:buChar char="•"/>
            </a:pPr>
            <a:r>
              <a:rPr lang="en-US" sz="2800" b="1" dirty="0"/>
              <a:t>I remember Aunt </a:t>
            </a:r>
            <a:r>
              <a:rPr lang="en-US" sz="2800" b="1" dirty="0" err="1"/>
              <a:t>Cleora</a:t>
            </a:r>
            <a:r>
              <a:rPr lang="en-US" sz="2800" b="1" dirty="0"/>
              <a:t> who lived in Hollywood. Every year for Christmas she sent my brother and me a </a:t>
            </a:r>
            <a:r>
              <a:rPr lang="en-US" sz="2800" b="1" dirty="0" smtClean="0"/>
              <a:t>combined </a:t>
            </a:r>
            <a:r>
              <a:rPr lang="en-US" sz="2800" b="1" dirty="0"/>
              <a:t>present of </a:t>
            </a:r>
            <a:r>
              <a:rPr lang="en-US" sz="2800" b="1" dirty="0" smtClean="0"/>
              <a:t>only one </a:t>
            </a:r>
            <a:r>
              <a:rPr lang="en-US" sz="2800" b="1" dirty="0"/>
              <a:t>book. </a:t>
            </a:r>
            <a:endParaRPr lang="en-US" sz="2800" dirty="0"/>
          </a:p>
          <a:p>
            <a:pPr marL="285750" indent="-285750">
              <a:buFont typeface="Arial" panose="020B0604020202020204" pitchFamily="34" charset="0"/>
              <a:buChar char="•"/>
            </a:pPr>
            <a:r>
              <a:rPr lang="en-US" sz="2800" b="1" dirty="0"/>
              <a:t>I remember a very poor boy who had to wear his sister's blouses to school.</a:t>
            </a:r>
            <a:endParaRPr lang="en-US" sz="2800" dirty="0"/>
          </a:p>
          <a:p>
            <a:pPr marL="285750" indent="-285750">
              <a:buFont typeface="Arial" panose="020B0604020202020204" pitchFamily="34" charset="0"/>
              <a:buChar char="•"/>
            </a:pPr>
            <a:r>
              <a:rPr lang="en-US" sz="2800" b="1" dirty="0"/>
              <a:t>I remember shower curtains with angel fish on them. </a:t>
            </a:r>
            <a:endParaRPr lang="en-US" sz="2800" dirty="0"/>
          </a:p>
        </p:txBody>
      </p:sp>
    </p:spTree>
    <p:extLst>
      <p:ext uri="{BB962C8B-B14F-4D97-AF65-F5344CB8AC3E}">
        <p14:creationId xmlns:p14="http://schemas.microsoft.com/office/powerpoint/2010/main" val="2828354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3735" y="1981200"/>
            <a:ext cx="3593228" cy="1569660"/>
          </a:xfrm>
          <a:prstGeom prst="rect">
            <a:avLst/>
          </a:prstGeom>
        </p:spPr>
        <p:txBody>
          <a:bodyPr wrap="none">
            <a:spAutoFit/>
          </a:bodyPr>
          <a:lstStyle/>
          <a:p>
            <a:pPr algn="ctr"/>
            <a:r>
              <a:rPr lang="en-US" sz="9600" i="1" dirty="0"/>
              <a:t>DETAIL</a:t>
            </a:r>
            <a:endParaRPr lang="en-US" sz="9600" dirty="0"/>
          </a:p>
        </p:txBody>
      </p:sp>
    </p:spTree>
    <p:extLst>
      <p:ext uri="{BB962C8B-B14F-4D97-AF65-F5344CB8AC3E}">
        <p14:creationId xmlns:p14="http://schemas.microsoft.com/office/powerpoint/2010/main" val="10606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2">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 DO:  WRITE!</a:t>
            </a:r>
            <a:endParaRPr lang="en-US" dirty="0"/>
          </a:p>
        </p:txBody>
      </p:sp>
      <p:sp>
        <p:nvSpPr>
          <p:cNvPr id="7" name="Subtitle 6"/>
          <p:cNvSpPr>
            <a:spLocks noGrp="1"/>
          </p:cNvSpPr>
          <p:nvPr>
            <p:ph idx="1"/>
          </p:nvPr>
        </p:nvSpPr>
        <p:spPr/>
        <p:txBody>
          <a:bodyPr>
            <a:normAutofit fontScale="70000" lnSpcReduction="20000"/>
          </a:bodyPr>
          <a:lstStyle/>
          <a:p>
            <a:r>
              <a:rPr lang="en-US" dirty="0" smtClean="0"/>
              <a:t>"</a:t>
            </a:r>
            <a:r>
              <a:rPr lang="en-US" dirty="0"/>
              <a:t>I remember ... ," followed by what </a:t>
            </a:r>
            <a:r>
              <a:rPr lang="en-US" dirty="0" smtClean="0"/>
              <a:t>you remember-it </a:t>
            </a:r>
            <a:r>
              <a:rPr lang="en-US" dirty="0"/>
              <a:t>can be anything, from the day </a:t>
            </a:r>
            <a:r>
              <a:rPr lang="en-US" dirty="0" smtClean="0"/>
              <a:t>you </a:t>
            </a:r>
            <a:r>
              <a:rPr lang="en-US" dirty="0"/>
              <a:t>were born to this morning. </a:t>
            </a:r>
            <a:r>
              <a:rPr lang="en-US" dirty="0" smtClean="0"/>
              <a:t> Describe as many memories as you want. </a:t>
            </a:r>
          </a:p>
          <a:p>
            <a:r>
              <a:rPr lang="en-US" dirty="0" smtClean="0"/>
              <a:t>Concentrate on each one long enough to bring out its specialness.</a:t>
            </a:r>
          </a:p>
          <a:p>
            <a:r>
              <a:rPr lang="en-US" dirty="0" smtClean="0"/>
              <a:t>It doesn't </a:t>
            </a:r>
            <a:r>
              <a:rPr lang="en-US" dirty="0"/>
              <a:t>have to be "important"; we're just getting some </a:t>
            </a:r>
            <a:r>
              <a:rPr lang="en-US" dirty="0" smtClean="0"/>
              <a:t>fla­vor </a:t>
            </a:r>
            <a:r>
              <a:rPr lang="en-US" dirty="0"/>
              <a:t>of real life here. </a:t>
            </a:r>
            <a:endParaRPr lang="en-US" dirty="0" smtClean="0"/>
          </a:p>
          <a:p>
            <a:r>
              <a:rPr lang="en-US" dirty="0" smtClean="0"/>
              <a:t>Shorthand </a:t>
            </a:r>
            <a:r>
              <a:rPr lang="en-US" dirty="0"/>
              <a:t>things such as "I remember my first </a:t>
            </a:r>
            <a:r>
              <a:rPr lang="en-US" dirty="0" smtClean="0"/>
              <a:t>bike“ --­ </a:t>
            </a:r>
            <a:r>
              <a:rPr lang="en-US" dirty="0"/>
              <a:t>period, end of </a:t>
            </a:r>
            <a:r>
              <a:rPr lang="en-US" dirty="0" smtClean="0"/>
              <a:t>memory -- are boring, tedious </a:t>
            </a:r>
            <a:r>
              <a:rPr lang="en-US" dirty="0"/>
              <a:t>and generic. </a:t>
            </a:r>
            <a:endParaRPr lang="en-US" dirty="0" smtClean="0"/>
          </a:p>
          <a:p>
            <a:r>
              <a:rPr lang="en-US" dirty="0" smtClean="0"/>
              <a:t>Flesh </a:t>
            </a:r>
            <a:r>
              <a:rPr lang="en-US" dirty="0"/>
              <a:t>out </a:t>
            </a:r>
            <a:r>
              <a:rPr lang="en-US" dirty="0" smtClean="0"/>
              <a:t>your </a:t>
            </a:r>
            <a:r>
              <a:rPr lang="en-US" dirty="0"/>
              <a:t>memories with the </a:t>
            </a:r>
            <a:r>
              <a:rPr lang="en-US" i="1" dirty="0"/>
              <a:t>detail </a:t>
            </a:r>
            <a:r>
              <a:rPr lang="en-US" dirty="0"/>
              <a:t>that was part of the original </a:t>
            </a:r>
            <a:r>
              <a:rPr lang="en-US" dirty="0" smtClean="0"/>
              <a:t>experience:­ </a:t>
            </a:r>
            <a:r>
              <a:rPr lang="en-US" dirty="0"/>
              <a:t>colors, exact names, unusual focuses. </a:t>
            </a:r>
            <a:endParaRPr lang="en-US" dirty="0" smtClean="0"/>
          </a:p>
          <a:p>
            <a:r>
              <a:rPr lang="en-US" dirty="0" smtClean="0"/>
              <a:t>Tell </a:t>
            </a:r>
            <a:r>
              <a:rPr lang="en-US" dirty="0"/>
              <a:t>just what it was that made it stick in </a:t>
            </a:r>
            <a:r>
              <a:rPr lang="en-US" dirty="0" smtClean="0"/>
              <a:t>your </a:t>
            </a:r>
            <a:r>
              <a:rPr lang="en-US" dirty="0"/>
              <a:t>mind. </a:t>
            </a:r>
            <a:endParaRPr lang="en-US" dirty="0" smtClean="0"/>
          </a:p>
          <a:p>
            <a:r>
              <a:rPr lang="en-US" sz="5700" dirty="0" smtClean="0"/>
              <a:t>Make </a:t>
            </a:r>
            <a:r>
              <a:rPr lang="en-US" sz="5700" dirty="0"/>
              <a:t>it real</a:t>
            </a:r>
            <a:r>
              <a:rPr lang="en-US" dirty="0"/>
              <a:t>.</a:t>
            </a:r>
          </a:p>
        </p:txBody>
      </p:sp>
    </p:spTree>
    <p:extLst>
      <p:ext uri="{BB962C8B-B14F-4D97-AF65-F5344CB8AC3E}">
        <p14:creationId xmlns:p14="http://schemas.microsoft.com/office/powerpoint/2010/main" val="1615840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0246" y="609600"/>
            <a:ext cx="6781800" cy="4832092"/>
          </a:xfrm>
          <a:prstGeom prst="rect">
            <a:avLst/>
          </a:prstGeom>
        </p:spPr>
        <p:txBody>
          <a:bodyPr wrap="square">
            <a:spAutoFit/>
          </a:bodyPr>
          <a:lstStyle/>
          <a:p>
            <a:r>
              <a:rPr lang="en-US" sz="4400" dirty="0"/>
              <a:t>I remember being showered in the wilderness by hot embers from a blazing fire sent into the air by an exploding can of cream-style corn. </a:t>
            </a:r>
            <a:r>
              <a:rPr lang="en-US" sz="4400" dirty="0" smtClean="0"/>
              <a:t/>
            </a:r>
            <a:br>
              <a:rPr lang="en-US" sz="4400" dirty="0" smtClean="0"/>
            </a:br>
            <a:r>
              <a:rPr lang="en-US" sz="4400" i="1" dirty="0"/>
              <a:t>Jim Bates </a:t>
            </a:r>
            <a:r>
              <a:rPr lang="en-US" sz="4400" dirty="0"/>
              <a:t>(high school)</a:t>
            </a:r>
          </a:p>
        </p:txBody>
      </p:sp>
    </p:spTree>
    <p:extLst>
      <p:ext uri="{BB962C8B-B14F-4D97-AF65-F5344CB8AC3E}">
        <p14:creationId xmlns:p14="http://schemas.microsoft.com/office/powerpoint/2010/main" val="479364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153400" cy="6186309"/>
          </a:xfrm>
          <a:prstGeom prst="rect">
            <a:avLst/>
          </a:prstGeom>
        </p:spPr>
        <p:txBody>
          <a:bodyPr wrap="square">
            <a:spAutoFit/>
          </a:bodyPr>
          <a:lstStyle/>
          <a:p>
            <a:r>
              <a:rPr lang="en-US" sz="3600" dirty="0"/>
              <a:t>I remember a wild stallion rearing like magic through the wild river.</a:t>
            </a:r>
          </a:p>
          <a:p>
            <a:r>
              <a:rPr lang="en-US" sz="3600" dirty="0"/>
              <a:t>I remember a plane taking me through clouds of visions.</a:t>
            </a:r>
          </a:p>
          <a:p>
            <a:r>
              <a:rPr lang="en-US" sz="3600" dirty="0"/>
              <a:t>I remember a star flashing red and blue in the dark breeze.</a:t>
            </a:r>
          </a:p>
          <a:p>
            <a:r>
              <a:rPr lang="en-US" sz="3600" dirty="0"/>
              <a:t>I remember a cloud that looked like a beautiful dragon in disguise.</a:t>
            </a:r>
          </a:p>
          <a:p>
            <a:r>
              <a:rPr lang="en-US" sz="3600" dirty="0"/>
              <a:t>I remember a wolf large enough to ride but it dashed away slicing snow.</a:t>
            </a:r>
            <a:br>
              <a:rPr lang="en-US" sz="3600" dirty="0"/>
            </a:br>
            <a:r>
              <a:rPr lang="en-US" sz="3600" dirty="0" smtClean="0"/>
              <a:t>				</a:t>
            </a:r>
            <a:r>
              <a:rPr lang="en-US" i="1" dirty="0" smtClean="0"/>
              <a:t>Shauna</a:t>
            </a:r>
            <a:r>
              <a:rPr lang="en-US" i="1" dirty="0"/>
              <a:t>  </a:t>
            </a:r>
            <a:r>
              <a:rPr lang="en-US" i="1" dirty="0" err="1"/>
              <a:t>Goosman</a:t>
            </a:r>
            <a:r>
              <a:rPr lang="en-US" i="1" dirty="0"/>
              <a:t> </a:t>
            </a:r>
            <a:r>
              <a:rPr lang="en-US" dirty="0"/>
              <a:t>(5th grade)</a:t>
            </a:r>
          </a:p>
        </p:txBody>
      </p:sp>
    </p:spTree>
    <p:extLst>
      <p:ext uri="{BB962C8B-B14F-4D97-AF65-F5344CB8AC3E}">
        <p14:creationId xmlns:p14="http://schemas.microsoft.com/office/powerpoint/2010/main" val="3121433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838201"/>
            <a:ext cx="7772400" cy="2762250"/>
          </a:xfrm>
        </p:spPr>
        <p:txBody>
          <a:bodyPr>
            <a:normAutofit/>
          </a:bodyPr>
          <a:lstStyle/>
          <a:p>
            <a:r>
              <a:rPr lang="en-US" sz="3600" dirty="0" smtClean="0"/>
              <a:t>Variant:</a:t>
            </a:r>
            <a:r>
              <a:rPr lang="en-US" sz="2700" dirty="0" smtClean="0"/>
              <a:t>  </a:t>
            </a:r>
            <a:br>
              <a:rPr lang="en-US" sz="2700" dirty="0" smtClean="0"/>
            </a:br>
            <a:r>
              <a:rPr lang="en-US" sz="2400" dirty="0" smtClean="0"/>
              <a:t>See if there’s a possible play between early memories and </a:t>
            </a:r>
            <a:br>
              <a:rPr lang="en-US" sz="2400" dirty="0" smtClean="0"/>
            </a:br>
            <a:r>
              <a:rPr lang="en-US" sz="2400" dirty="0" smtClean="0"/>
              <a:t>more recent ones. These memories cast light on life changes.</a:t>
            </a:r>
            <a:endParaRPr lang="en-US" sz="2400" dirty="0"/>
          </a:p>
        </p:txBody>
      </p:sp>
      <p:sp>
        <p:nvSpPr>
          <p:cNvPr id="6" name="Subtitle 5"/>
          <p:cNvSpPr>
            <a:spLocks noGrp="1"/>
          </p:cNvSpPr>
          <p:nvPr>
            <p:ph type="subTitle" idx="1"/>
          </p:nvPr>
        </p:nvSpPr>
        <p:spPr>
          <a:xfrm>
            <a:off x="1371600" y="2895600"/>
            <a:ext cx="6400800" cy="1752600"/>
          </a:xfrm>
        </p:spPr>
        <p:txBody>
          <a:bodyPr>
            <a:noAutofit/>
          </a:bodyPr>
          <a:lstStyle/>
          <a:p>
            <a:r>
              <a:rPr lang="en-US" sz="2400" dirty="0">
                <a:solidFill>
                  <a:schemeClr val="tx1"/>
                </a:solidFill>
                <a:effectLst>
                  <a:outerShdw blurRad="38100" dist="38100" dir="2700000" algn="tl">
                    <a:srgbClr val="000000">
                      <a:alpha val="43137"/>
                    </a:srgbClr>
                  </a:outerShdw>
                </a:effectLst>
              </a:rPr>
              <a:t>I remember when I was in kindergarten my teacher said, "Cut on the lines." I was cutting wobbly. Henry said, "I'm telling </a:t>
            </a:r>
            <a:r>
              <a:rPr lang="en-US" sz="2400" dirty="0" err="1">
                <a:solidFill>
                  <a:schemeClr val="tx1"/>
                </a:solidFill>
                <a:effectLst>
                  <a:outerShdw blurRad="38100" dist="38100" dir="2700000" algn="tl">
                    <a:srgbClr val="000000">
                      <a:alpha val="43137"/>
                    </a:srgbClr>
                  </a:outerShdw>
                </a:effectLst>
              </a:rPr>
              <a:t>'cause</a:t>
            </a:r>
            <a:r>
              <a:rPr lang="en-US" sz="2400" dirty="0">
                <a:solidFill>
                  <a:schemeClr val="tx1"/>
                </a:solidFill>
                <a:effectLst>
                  <a:outerShdw blurRad="38100" dist="38100" dir="2700000" algn="tl">
                    <a:srgbClr val="000000">
                      <a:alpha val="43137"/>
                    </a:srgbClr>
                  </a:outerShdw>
                </a:effectLst>
              </a:rPr>
              <a:t> you aren't cut­ting on the lines." I said, "Who cares?” Then he told the teacher. She said, "You don't have to cut exactly on the lines, Henry."</a:t>
            </a:r>
            <a:r>
              <a:rPr lang="en-US" sz="2400" dirty="0">
                <a:solidFill>
                  <a:schemeClr val="tx1"/>
                </a:solidFill>
              </a:rPr>
              <a:t/>
            </a:r>
            <a:br>
              <a:rPr lang="en-US" sz="2400" dirty="0">
                <a:solidFill>
                  <a:schemeClr val="tx1"/>
                </a:solidFill>
              </a:rPr>
            </a:br>
            <a:r>
              <a:rPr lang="en-US" sz="2400" dirty="0">
                <a:solidFill>
                  <a:schemeClr val="tx1"/>
                </a:solidFill>
              </a:rPr>
              <a:t> </a:t>
            </a:r>
            <a:r>
              <a:rPr lang="en-US" sz="2400" i="1" dirty="0">
                <a:solidFill>
                  <a:schemeClr val="tx1"/>
                </a:solidFill>
              </a:rPr>
              <a:t>Patrick Tindall </a:t>
            </a:r>
            <a:r>
              <a:rPr lang="en-US" sz="2400" dirty="0">
                <a:solidFill>
                  <a:schemeClr val="tx1"/>
                </a:solidFill>
              </a:rPr>
              <a:t>(2nd grade)</a:t>
            </a:r>
          </a:p>
          <a:p>
            <a:endParaRPr lang="en-US" sz="2400" dirty="0">
              <a:solidFill>
                <a:schemeClr val="tx1"/>
              </a:solidFill>
            </a:endParaRPr>
          </a:p>
        </p:txBody>
      </p:sp>
    </p:spTree>
    <p:extLst>
      <p:ext uri="{BB962C8B-B14F-4D97-AF65-F5344CB8AC3E}">
        <p14:creationId xmlns:p14="http://schemas.microsoft.com/office/powerpoint/2010/main" val="3556882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086600" cy="4647426"/>
          </a:xfrm>
          <a:prstGeom prst="rect">
            <a:avLst/>
          </a:prstGeom>
        </p:spPr>
        <p:txBody>
          <a:bodyPr wrap="square">
            <a:spAutoFit/>
          </a:bodyPr>
          <a:lstStyle/>
          <a:p>
            <a:pPr algn="ctr"/>
            <a:r>
              <a:rPr lang="en-US" sz="4000" dirty="0" smtClean="0"/>
              <a:t>EXERCISE</a:t>
            </a:r>
            <a:r>
              <a:rPr lang="en-US" sz="4000" dirty="0"/>
              <a:t> </a:t>
            </a:r>
            <a:r>
              <a:rPr lang="en-US" dirty="0"/>
              <a:t> </a:t>
            </a:r>
            <a:endParaRPr lang="en-US" dirty="0" smtClean="0"/>
          </a:p>
          <a:p>
            <a:r>
              <a:rPr lang="en-US" sz="3200" dirty="0" smtClean="0"/>
              <a:t>Concentrate </a:t>
            </a:r>
            <a:r>
              <a:rPr lang="en-US" sz="3200" dirty="0"/>
              <a:t>on a single memory. In this case you should spend even more time talking up detail. This kind of I Remember is like a family photo, in which one sees not only Aunt </a:t>
            </a:r>
            <a:r>
              <a:rPr lang="en-US" sz="3200" dirty="0" err="1"/>
              <a:t>Myrt</a:t>
            </a:r>
            <a:r>
              <a:rPr lang="en-US" sz="3200" dirty="0"/>
              <a:t> picking pears but also the tree branches, the broken fence next door, half a black dog, the sky, an empty can of Van Camp's Pork 'n' Beans, etc.</a:t>
            </a:r>
          </a:p>
        </p:txBody>
      </p:sp>
    </p:spTree>
    <p:extLst>
      <p:ext uri="{BB962C8B-B14F-4D97-AF65-F5344CB8AC3E}">
        <p14:creationId xmlns:p14="http://schemas.microsoft.com/office/powerpoint/2010/main" val="920049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28343"/>
            <a:ext cx="6705600" cy="5539978"/>
          </a:xfrm>
          <a:prstGeom prst="rect">
            <a:avLst/>
          </a:prstGeom>
        </p:spPr>
        <p:txBody>
          <a:bodyPr wrap="square">
            <a:spAutoFit/>
          </a:bodyPr>
          <a:lstStyle/>
          <a:p>
            <a:pPr algn="r"/>
            <a:r>
              <a:rPr lang="en-US" sz="2400" dirty="0"/>
              <a:t>I remember when I was moving from Wyoming in our gray Blazer. We were about halfway and our Blazer broke down. We stopped at this stinky car shop to have it fixed. They worked on it for a while. It was late at night. We were travelling for a while and I got carsick and threw up all over the place. My mom had an old red sweatshirt on. Our Blazer wasn't </a:t>
            </a:r>
            <a:r>
              <a:rPr lang="en-US" sz="2400" dirty="0" smtClean="0"/>
              <a:t>work­ing </a:t>
            </a:r>
            <a:r>
              <a:rPr lang="en-US" sz="2400" dirty="0"/>
              <a:t>too well again. We were getting tired. My mom and dad brought us to a church to sleep for a while. My dad left to find a place to fix the Blazer. The next thing I knew I saw a dead cat on the side of the road and there was a magpie flying in the bright blue sky. We drove up to the old swampy house. I could not believe that was our old house.</a:t>
            </a:r>
            <a:r>
              <a:rPr lang="en-US" sz="2400" dirty="0" smtClean="0"/>
              <a:t/>
            </a:r>
            <a:br>
              <a:rPr lang="en-US" sz="2400" dirty="0" smtClean="0"/>
            </a:br>
            <a:r>
              <a:rPr lang="en-US" i="1" dirty="0" smtClean="0"/>
              <a:t>Tammy Taylor</a:t>
            </a:r>
            <a:r>
              <a:rPr lang="en-US" dirty="0" smtClean="0"/>
              <a:t>(5th </a:t>
            </a:r>
            <a:r>
              <a:rPr lang="en-US" dirty="0"/>
              <a:t>grade)</a:t>
            </a:r>
          </a:p>
        </p:txBody>
      </p:sp>
    </p:spTree>
    <p:extLst>
      <p:ext uri="{BB962C8B-B14F-4D97-AF65-F5344CB8AC3E}">
        <p14:creationId xmlns:p14="http://schemas.microsoft.com/office/powerpoint/2010/main" val="2214916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23298</TotalTime>
  <Words>540</Words>
  <Application>Microsoft Office PowerPoint</Application>
  <PresentationFormat>On-screen Show (4:3)</PresentationFormat>
  <Paragraphs>50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“I Remember”</vt:lpstr>
      <vt:lpstr>PowerPoint Presentation</vt:lpstr>
      <vt:lpstr>PowerPoint Presentation</vt:lpstr>
      <vt:lpstr>TO DO:  WRITE!</vt:lpstr>
      <vt:lpstr>PowerPoint Presentation</vt:lpstr>
      <vt:lpstr>PowerPoint Presentation</vt:lpstr>
      <vt:lpstr>Variant:   See if there’s a possible play between early memories and  more recent ones. These memories cast light on life changes.</vt:lpstr>
      <vt:lpstr>PowerPoint Presentation</vt:lpstr>
      <vt:lpstr>PowerPoint Presentation</vt:lpstr>
      <vt:lpstr>ASSIGNMENT:</vt:lpstr>
      <vt:lpstr>Directions On a separate sheet to turn in: </vt:lpstr>
      <vt:lpstr>NOW LET’S LISTEN TO A MOTH STORY In your journals answer these 7 questions</vt:lpstr>
      <vt:lpstr>Breaking down how stories work can help you more easily recognize the elements of narrative − and opportunities for narrative − in your own pieces. Have fun! </vt:lpstr>
    </vt:vector>
  </TitlesOfParts>
  <Company>SCCPSS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P. Sukman</dc:creator>
  <cp:lastModifiedBy>Julie Sukman</cp:lastModifiedBy>
  <cp:revision>21</cp:revision>
  <dcterms:created xsi:type="dcterms:W3CDTF">2016-01-04T14:45:48Z</dcterms:created>
  <dcterms:modified xsi:type="dcterms:W3CDTF">2016-09-15T13:43:34Z</dcterms:modified>
</cp:coreProperties>
</file>