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83" r:id="rId2"/>
    <p:sldId id="306" r:id="rId3"/>
    <p:sldId id="307" r:id="rId4"/>
    <p:sldId id="285" r:id="rId5"/>
    <p:sldId id="308" r:id="rId6"/>
    <p:sldId id="284" r:id="rId7"/>
    <p:sldId id="287" r:id="rId8"/>
    <p:sldId id="288" r:id="rId9"/>
    <p:sldId id="289" r:id="rId10"/>
    <p:sldId id="290" r:id="rId11"/>
    <p:sldId id="291" r:id="rId12"/>
    <p:sldId id="309" r:id="rId13"/>
    <p:sldId id="275" r:id="rId14"/>
    <p:sldId id="292" r:id="rId15"/>
    <p:sldId id="293" r:id="rId16"/>
    <p:sldId id="294" r:id="rId17"/>
    <p:sldId id="295" r:id="rId18"/>
    <p:sldId id="296" r:id="rId19"/>
    <p:sldId id="297" r:id="rId20"/>
    <p:sldId id="298" r:id="rId21"/>
    <p:sldId id="299" r:id="rId22"/>
    <p:sldId id="300" r:id="rId23"/>
    <p:sldId id="301" r:id="rId24"/>
    <p:sldId id="269" r:id="rId25"/>
    <p:sldId id="274" r:id="rId26"/>
    <p:sldId id="302" r:id="rId27"/>
    <p:sldId id="304" r:id="rId28"/>
    <p:sldId id="303" r:id="rId29"/>
    <p:sldId id="30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2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A735F-3C38-3044-96E1-3B3BD1D29119}" type="datetimeFigureOut">
              <a:rPr lang="en-US" smtClean="0"/>
              <a:t>10/8/14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10F35-8CB1-FE41-863C-06FE830B9F98}" type="slidenum">
              <a:rPr lang="en-US" smtClean="0"/>
              <a:t>‹#›</a:t>
            </a:fld>
            <a:endParaRPr lang="en-US" dirty="0"/>
          </a:p>
        </p:txBody>
      </p:sp>
    </p:spTree>
    <p:extLst>
      <p:ext uri="{BB962C8B-B14F-4D97-AF65-F5344CB8AC3E}">
        <p14:creationId xmlns:p14="http://schemas.microsoft.com/office/powerpoint/2010/main" val="23780240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799F68-E757-354C-912E-8D30EC55CE81}" type="datetimeFigureOut">
              <a:rPr lang="en-US" smtClean="0"/>
              <a:t>10/8/14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1DFE7-0C29-804F-B60B-23454BF324CA}"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99F68-E757-354C-912E-8D30EC55CE81}" type="datetimeFigureOut">
              <a:rPr lang="en-US" smtClean="0"/>
              <a:t>10/8/14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1DFE7-0C29-804F-B60B-23454BF324CA}"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99F68-E757-354C-912E-8D30EC55CE81}" type="datetimeFigureOut">
              <a:rPr lang="en-US" smtClean="0"/>
              <a:t>10/8/14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1DFE7-0C29-804F-B60B-23454BF324CA}"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99F68-E757-354C-912E-8D30EC55CE81}" type="datetimeFigureOut">
              <a:rPr lang="en-US" smtClean="0"/>
              <a:t>10/8/14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1DFE7-0C29-804F-B60B-23454BF324CA}"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99F68-E757-354C-912E-8D30EC55CE81}" type="datetimeFigureOut">
              <a:rPr lang="en-US" smtClean="0"/>
              <a:t>10/8/14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1DFE7-0C29-804F-B60B-23454BF324CA}"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799F68-E757-354C-912E-8D30EC55CE81}" type="datetimeFigureOut">
              <a:rPr lang="en-US" smtClean="0"/>
              <a:t>10/8/14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81DFE7-0C29-804F-B60B-23454BF324CA}"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799F68-E757-354C-912E-8D30EC55CE81}" type="datetimeFigureOut">
              <a:rPr lang="en-US" smtClean="0"/>
              <a:t>10/8/14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81DFE7-0C29-804F-B60B-23454BF324CA}"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799F68-E757-354C-912E-8D30EC55CE81}" type="datetimeFigureOut">
              <a:rPr lang="en-US" smtClean="0"/>
              <a:t>10/8/14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81DFE7-0C29-804F-B60B-23454BF324CA}"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99F68-E757-354C-912E-8D30EC55CE81}" type="datetimeFigureOut">
              <a:rPr lang="en-US" smtClean="0"/>
              <a:t>10/8/14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81DFE7-0C29-804F-B60B-23454BF324CA}"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99F68-E757-354C-912E-8D30EC55CE81}" type="datetimeFigureOut">
              <a:rPr lang="en-US" smtClean="0"/>
              <a:t>10/8/14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81DFE7-0C29-804F-B60B-23454BF324CA}"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99F68-E757-354C-912E-8D30EC55CE81}" type="datetimeFigureOut">
              <a:rPr lang="en-US" smtClean="0"/>
              <a:t>10/8/14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81DFE7-0C29-804F-B60B-23454BF324CA}"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99F68-E757-354C-912E-8D30EC55CE81}" type="datetimeFigureOut">
              <a:rPr lang="en-US" smtClean="0"/>
              <a:t>10/8/14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1DFE7-0C29-804F-B60B-23454BF324CA}"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br>
              <a:rPr lang="en-US" dirty="0" smtClean="0"/>
            </a:br>
            <a:r>
              <a:rPr lang="en-US" sz="1600" dirty="0" smtClean="0"/>
              <a:t>All-too-human Genius</a:t>
            </a:r>
            <a:endParaRPr lang="en-US" dirty="0"/>
          </a:p>
        </p:txBody>
      </p:sp>
      <p:pic>
        <p:nvPicPr>
          <p:cNvPr id="4" name="Picture 3" descr="orson-welles-directing on CB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262" y="57861"/>
            <a:ext cx="5270353" cy="6447840"/>
          </a:xfrm>
          <a:prstGeom prst="rect">
            <a:avLst/>
          </a:prstGeom>
        </p:spPr>
      </p:pic>
      <p:sp>
        <p:nvSpPr>
          <p:cNvPr id="5" name="TextBox 4"/>
          <p:cNvSpPr txBox="1"/>
          <p:nvPr/>
        </p:nvSpPr>
        <p:spPr>
          <a:xfrm>
            <a:off x="0" y="1036011"/>
            <a:ext cx="3631976" cy="461665"/>
          </a:xfrm>
          <a:prstGeom prst="rect">
            <a:avLst/>
          </a:prstGeom>
          <a:noFill/>
        </p:spPr>
        <p:txBody>
          <a:bodyPr wrap="square" rtlCol="0">
            <a:spAutoFit/>
          </a:bodyPr>
          <a:lstStyle/>
          <a:p>
            <a:r>
              <a:rPr lang="en-US" sz="2400" dirty="0" smtClean="0"/>
              <a:t>b. 1915</a:t>
            </a:r>
            <a:r>
              <a:rPr lang="en-US" sz="2400" dirty="0"/>
              <a:t> </a:t>
            </a:r>
            <a:r>
              <a:rPr lang="en-US" sz="2400" dirty="0" smtClean="0"/>
              <a:t>  d. 1985</a:t>
            </a:r>
          </a:p>
        </p:txBody>
      </p:sp>
    </p:spTree>
    <p:extLst>
      <p:ext uri="{BB962C8B-B14F-4D97-AF65-F5344CB8AC3E}">
        <p14:creationId xmlns:p14="http://schemas.microsoft.com/office/powerpoint/2010/main" val="25303624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pic>
        <p:nvPicPr>
          <p:cNvPr id="8" name="Picture 7" descr="orson-welles-directing on CB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314" y="0"/>
            <a:ext cx="4752203" cy="5813926"/>
          </a:xfrm>
          <a:prstGeom prst="rect">
            <a:avLst/>
          </a:prstGeom>
        </p:spPr>
      </p:pic>
      <p:sp>
        <p:nvSpPr>
          <p:cNvPr id="3" name="TextBox 2"/>
          <p:cNvSpPr txBox="1"/>
          <p:nvPr/>
        </p:nvSpPr>
        <p:spPr>
          <a:xfrm>
            <a:off x="144833" y="924612"/>
            <a:ext cx="3799091" cy="2246769"/>
          </a:xfrm>
          <a:prstGeom prst="rect">
            <a:avLst/>
          </a:prstGeom>
          <a:noFill/>
        </p:spPr>
        <p:txBody>
          <a:bodyPr wrap="square" rtlCol="0">
            <a:spAutoFit/>
          </a:bodyPr>
          <a:lstStyle/>
          <a:p>
            <a:r>
              <a:rPr lang="en-US" sz="2800" dirty="0" smtClean="0"/>
              <a:t>A year later, Welles was given a radio show. </a:t>
            </a:r>
          </a:p>
          <a:p>
            <a:endParaRPr lang="en-US" sz="2800" dirty="0"/>
          </a:p>
          <a:p>
            <a:r>
              <a:rPr lang="en-US" sz="2800" dirty="0" smtClean="0"/>
              <a:t>“The Mercury Theatre on the Air” was born.</a:t>
            </a:r>
            <a:endParaRPr lang="en-US" sz="2800" dirty="0"/>
          </a:p>
        </p:txBody>
      </p:sp>
    </p:spTree>
    <p:extLst>
      <p:ext uri="{BB962C8B-B14F-4D97-AF65-F5344CB8AC3E}">
        <p14:creationId xmlns:p14="http://schemas.microsoft.com/office/powerpoint/2010/main" val="33769210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pic>
        <p:nvPicPr>
          <p:cNvPr id="8" name="Picture 7" descr="orson-welles-directing on CB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314" y="0"/>
            <a:ext cx="4752203" cy="5813926"/>
          </a:xfrm>
          <a:prstGeom prst="rect">
            <a:avLst/>
          </a:prstGeom>
        </p:spPr>
      </p:pic>
      <p:sp>
        <p:nvSpPr>
          <p:cNvPr id="3" name="TextBox 2"/>
          <p:cNvSpPr txBox="1"/>
          <p:nvPr/>
        </p:nvSpPr>
        <p:spPr>
          <a:xfrm>
            <a:off x="144833" y="924612"/>
            <a:ext cx="3799091" cy="4401205"/>
          </a:xfrm>
          <a:prstGeom prst="rect">
            <a:avLst/>
          </a:prstGeom>
          <a:noFill/>
        </p:spPr>
        <p:txBody>
          <a:bodyPr wrap="square" rtlCol="0">
            <a:spAutoFit/>
          </a:bodyPr>
          <a:lstStyle/>
          <a:p>
            <a:r>
              <a:rPr lang="en-US" sz="2800" dirty="0" smtClean="0"/>
              <a:t>It ran </a:t>
            </a:r>
            <a:r>
              <a:rPr lang="en-US" sz="2800" smtClean="0"/>
              <a:t>for 22 weeks </a:t>
            </a:r>
            <a:r>
              <a:rPr lang="en-US" sz="2800" dirty="0" smtClean="0"/>
              <a:t>unsponsored, and was then picked up by </a:t>
            </a:r>
          </a:p>
          <a:p>
            <a:r>
              <a:rPr lang="en-US" sz="2800" dirty="0" smtClean="0"/>
              <a:t>Campbell’s, the soup people.</a:t>
            </a:r>
          </a:p>
          <a:p>
            <a:endParaRPr lang="en-US" sz="2800" dirty="0"/>
          </a:p>
          <a:p>
            <a:r>
              <a:rPr lang="en-US" sz="2800" dirty="0" smtClean="0"/>
              <a:t>It continued as “The Campbell Playhouse” from December of 1938 to March of 1940.</a:t>
            </a:r>
          </a:p>
        </p:txBody>
      </p:sp>
    </p:spTree>
    <p:extLst>
      <p:ext uri="{BB962C8B-B14F-4D97-AF65-F5344CB8AC3E}">
        <p14:creationId xmlns:p14="http://schemas.microsoft.com/office/powerpoint/2010/main" val="23879777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ra nichol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566188"/>
            <a:ext cx="6350000" cy="3987800"/>
          </a:xfrm>
          <a:prstGeom prst="rect">
            <a:avLst/>
          </a:prstGeom>
        </p:spPr>
      </p:pic>
      <p:sp>
        <p:nvSpPr>
          <p:cNvPr id="4" name="Rectangle 3"/>
          <p:cNvSpPr/>
          <p:nvPr/>
        </p:nvSpPr>
        <p:spPr>
          <a:xfrm>
            <a:off x="0" y="5328260"/>
            <a:ext cx="8810466" cy="1569660"/>
          </a:xfrm>
          <a:prstGeom prst="rect">
            <a:avLst/>
          </a:prstGeom>
        </p:spPr>
        <p:txBody>
          <a:bodyPr wrap="square">
            <a:spAutoFit/>
          </a:bodyPr>
          <a:lstStyle/>
          <a:p>
            <a:r>
              <a:rPr lang="en-US" sz="2400" dirty="0"/>
              <a:t>In the ‘30s, sound engineer was almost exclusively a male domain. </a:t>
            </a:r>
            <a:r>
              <a:rPr lang="en-US" sz="2400" dirty="0" err="1"/>
              <a:t>Ora</a:t>
            </a:r>
            <a:r>
              <a:rPr lang="en-US" sz="2400" dirty="0"/>
              <a:t> Nichols did the SFX for </a:t>
            </a:r>
            <a:r>
              <a:rPr lang="en-US" sz="2400" dirty="0" err="1"/>
              <a:t>WotW</a:t>
            </a:r>
            <a:r>
              <a:rPr lang="en-US" sz="2400" dirty="0"/>
              <a:t>. She was the head of the CBS Sound Department in the ‘30s. She was pretty much the only woman in the field.</a:t>
            </a:r>
          </a:p>
        </p:txBody>
      </p:sp>
      <p:sp>
        <p:nvSpPr>
          <p:cNvPr id="5" name="TextBox 4"/>
          <p:cNvSpPr txBox="1"/>
          <p:nvPr/>
        </p:nvSpPr>
        <p:spPr>
          <a:xfrm>
            <a:off x="167115" y="100259"/>
            <a:ext cx="8643351" cy="523220"/>
          </a:xfrm>
          <a:prstGeom prst="rect">
            <a:avLst/>
          </a:prstGeom>
          <a:noFill/>
        </p:spPr>
        <p:txBody>
          <a:bodyPr wrap="square" rtlCol="0">
            <a:spAutoFit/>
          </a:bodyPr>
          <a:lstStyle/>
          <a:p>
            <a:r>
              <a:rPr lang="en-US" sz="2800" dirty="0" smtClean="0"/>
              <a:t>Sound Engineer </a:t>
            </a:r>
            <a:r>
              <a:rPr lang="en-US" sz="2800" dirty="0" err="1" smtClean="0"/>
              <a:t>Ora</a:t>
            </a:r>
            <a:r>
              <a:rPr lang="en-US" sz="2800" dirty="0" smtClean="0"/>
              <a:t> Daigle Nichols-a pioneer</a:t>
            </a:r>
            <a:endParaRPr lang="en-US" sz="2800" dirty="0"/>
          </a:p>
        </p:txBody>
      </p:sp>
      <p:sp>
        <p:nvSpPr>
          <p:cNvPr id="6" name="TextBox 5"/>
          <p:cNvSpPr txBox="1"/>
          <p:nvPr/>
        </p:nvSpPr>
        <p:spPr>
          <a:xfrm>
            <a:off x="1397000" y="4656478"/>
            <a:ext cx="6350000" cy="646331"/>
          </a:xfrm>
          <a:prstGeom prst="rect">
            <a:avLst/>
          </a:prstGeom>
          <a:noFill/>
        </p:spPr>
        <p:txBody>
          <a:bodyPr wrap="square" rtlCol="0">
            <a:spAutoFit/>
          </a:bodyPr>
          <a:lstStyle/>
          <a:p>
            <a:r>
              <a:rPr lang="en-US" dirty="0" err="1" smtClean="0"/>
              <a:t>Ora</a:t>
            </a:r>
            <a:r>
              <a:rPr lang="en-US" dirty="0" smtClean="0"/>
              <a:t> did the SFX for </a:t>
            </a:r>
            <a:r>
              <a:rPr lang="en-US" dirty="0" err="1" smtClean="0"/>
              <a:t>WotW</a:t>
            </a:r>
            <a:r>
              <a:rPr lang="en-US" dirty="0" smtClean="0"/>
              <a:t>. Here she is on the set of “The March of Time.” She did extensive work on the sci-fi “Buck Rogers.” </a:t>
            </a:r>
            <a:endParaRPr lang="en-US" dirty="0"/>
          </a:p>
        </p:txBody>
      </p:sp>
    </p:spTree>
    <p:extLst>
      <p:ext uri="{BB962C8B-B14F-4D97-AF65-F5344CB8AC3E}">
        <p14:creationId xmlns:p14="http://schemas.microsoft.com/office/powerpoint/2010/main" val="29947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of the Worlds</a:t>
            </a:r>
            <a:endParaRPr lang="en-US" dirty="0"/>
          </a:p>
        </p:txBody>
      </p:sp>
      <p:sp>
        <p:nvSpPr>
          <p:cNvPr id="3" name="TextBox 2"/>
          <p:cNvSpPr txBox="1"/>
          <p:nvPr/>
        </p:nvSpPr>
        <p:spPr>
          <a:xfrm>
            <a:off x="122551" y="1264077"/>
            <a:ext cx="8564249" cy="2062103"/>
          </a:xfrm>
          <a:prstGeom prst="rect">
            <a:avLst/>
          </a:prstGeom>
          <a:noFill/>
        </p:spPr>
        <p:txBody>
          <a:bodyPr wrap="square" rtlCol="0">
            <a:spAutoFit/>
          </a:bodyPr>
          <a:lstStyle/>
          <a:p>
            <a:r>
              <a:rPr lang="en-US" sz="3200" dirty="0" smtClean="0"/>
              <a:t>The 17</a:t>
            </a:r>
            <a:r>
              <a:rPr lang="en-US" sz="3200" baseline="30000" dirty="0" smtClean="0"/>
              <a:t>th</a:t>
            </a:r>
            <a:r>
              <a:rPr lang="en-US" sz="3200" dirty="0" smtClean="0"/>
              <a:t> production of</a:t>
            </a:r>
          </a:p>
          <a:p>
            <a:r>
              <a:rPr lang="en-US" sz="3200" dirty="0" smtClean="0"/>
              <a:t> “The Mercury Theatre on the Air”</a:t>
            </a:r>
          </a:p>
          <a:p>
            <a:endParaRPr lang="en-US" sz="3200" dirty="0"/>
          </a:p>
          <a:p>
            <a:r>
              <a:rPr lang="en-US" sz="3200" dirty="0" smtClean="0"/>
              <a:t> </a:t>
            </a:r>
            <a:endParaRPr lang="en-US" sz="3200" dirty="0"/>
          </a:p>
        </p:txBody>
      </p:sp>
      <p:pic>
        <p:nvPicPr>
          <p:cNvPr id="4" name="Picture 3" descr="warworldsgif.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706" y="2640466"/>
            <a:ext cx="3856286" cy="4032334"/>
          </a:xfrm>
          <a:prstGeom prst="rect">
            <a:avLst/>
          </a:prstGeom>
        </p:spPr>
      </p:pic>
      <p:sp>
        <p:nvSpPr>
          <p:cNvPr id="5" name="TextBox 4"/>
          <p:cNvSpPr txBox="1"/>
          <p:nvPr/>
        </p:nvSpPr>
        <p:spPr>
          <a:xfrm>
            <a:off x="457200" y="3130311"/>
            <a:ext cx="4166327" cy="369332"/>
          </a:xfrm>
          <a:prstGeom prst="rect">
            <a:avLst/>
          </a:prstGeom>
          <a:noFill/>
        </p:spPr>
        <p:txBody>
          <a:bodyPr wrap="square" rtlCol="0">
            <a:spAutoFit/>
          </a:bodyPr>
          <a:lstStyle/>
          <a:p>
            <a:r>
              <a:rPr lang="en-US" dirty="0" smtClean="0"/>
              <a:t>Sunday, October 30, 1938</a:t>
            </a:r>
            <a:endParaRPr lang="en-US" dirty="0"/>
          </a:p>
        </p:txBody>
      </p:sp>
    </p:spTree>
    <p:extLst>
      <p:ext uri="{BB962C8B-B14F-4D97-AF65-F5344CB8AC3E}">
        <p14:creationId xmlns:p14="http://schemas.microsoft.com/office/powerpoint/2010/main" val="3445043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pic>
        <p:nvPicPr>
          <p:cNvPr id="8" name="Picture 7" descr="orson-welles-directing on CB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314" y="0"/>
            <a:ext cx="4752203" cy="5813926"/>
          </a:xfrm>
          <a:prstGeom prst="rect">
            <a:avLst/>
          </a:prstGeom>
        </p:spPr>
      </p:pic>
      <p:sp>
        <p:nvSpPr>
          <p:cNvPr id="3" name="TextBox 2"/>
          <p:cNvSpPr txBox="1"/>
          <p:nvPr/>
        </p:nvSpPr>
        <p:spPr>
          <a:xfrm>
            <a:off x="144833" y="924612"/>
            <a:ext cx="3799091" cy="2246769"/>
          </a:xfrm>
          <a:prstGeom prst="rect">
            <a:avLst/>
          </a:prstGeom>
          <a:noFill/>
        </p:spPr>
        <p:txBody>
          <a:bodyPr wrap="square" rtlCol="0">
            <a:spAutoFit/>
          </a:bodyPr>
          <a:lstStyle/>
          <a:p>
            <a:r>
              <a:rPr lang="en-US" sz="2800" dirty="0" smtClean="0"/>
              <a:t>War of the Worlds</a:t>
            </a:r>
          </a:p>
          <a:p>
            <a:r>
              <a:rPr lang="en-US" sz="2800" dirty="0"/>
              <a:t>p</a:t>
            </a:r>
            <a:r>
              <a:rPr lang="en-US" sz="2800" dirty="0" smtClean="0"/>
              <a:t>anicked the nation. Folks thought it was real. </a:t>
            </a:r>
          </a:p>
          <a:p>
            <a:endParaRPr lang="en-US" sz="2800" dirty="0"/>
          </a:p>
          <a:p>
            <a:endParaRPr lang="en-US" sz="2800" dirty="0" smtClean="0"/>
          </a:p>
        </p:txBody>
      </p:sp>
    </p:spTree>
    <p:extLst>
      <p:ext uri="{BB962C8B-B14F-4D97-AF65-F5344CB8AC3E}">
        <p14:creationId xmlns:p14="http://schemas.microsoft.com/office/powerpoint/2010/main" val="25443213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pic>
        <p:nvPicPr>
          <p:cNvPr id="8" name="Picture 7" descr="orson-welles-directing on CB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314" y="0"/>
            <a:ext cx="4752203" cy="5813926"/>
          </a:xfrm>
          <a:prstGeom prst="rect">
            <a:avLst/>
          </a:prstGeom>
        </p:spPr>
      </p:pic>
      <p:sp>
        <p:nvSpPr>
          <p:cNvPr id="3" name="TextBox 2"/>
          <p:cNvSpPr txBox="1"/>
          <p:nvPr/>
        </p:nvSpPr>
        <p:spPr>
          <a:xfrm>
            <a:off x="144833" y="924612"/>
            <a:ext cx="3799091" cy="5693867"/>
          </a:xfrm>
          <a:prstGeom prst="rect">
            <a:avLst/>
          </a:prstGeom>
          <a:noFill/>
        </p:spPr>
        <p:txBody>
          <a:bodyPr wrap="square" rtlCol="0">
            <a:spAutoFit/>
          </a:bodyPr>
          <a:lstStyle/>
          <a:p>
            <a:r>
              <a:rPr lang="en-US" sz="2800" dirty="0" smtClean="0"/>
              <a:t>It has been suggested that Welles timed his “breaking news” bulletins to coincide with the first music break in the immensely popular Charlie McCarthy show that was running at the same time. Folks who were changing stations landed on the “invasion.”</a:t>
            </a:r>
            <a:endParaRPr lang="en-US" sz="2800" dirty="0"/>
          </a:p>
          <a:p>
            <a:endParaRPr lang="en-US" sz="2800" dirty="0" smtClean="0"/>
          </a:p>
        </p:txBody>
      </p:sp>
    </p:spTree>
    <p:extLst>
      <p:ext uri="{BB962C8B-B14F-4D97-AF65-F5344CB8AC3E}">
        <p14:creationId xmlns:p14="http://schemas.microsoft.com/office/powerpoint/2010/main" val="16145046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pic>
        <p:nvPicPr>
          <p:cNvPr id="4" name="Picture 3" descr="Panicked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071" y="924612"/>
            <a:ext cx="5181600" cy="3838575"/>
          </a:xfrm>
          <a:prstGeom prst="rect">
            <a:avLst/>
          </a:prstGeom>
        </p:spPr>
      </p:pic>
      <p:sp>
        <p:nvSpPr>
          <p:cNvPr id="5" name="TextBox 4"/>
          <p:cNvSpPr txBox="1"/>
          <p:nvPr/>
        </p:nvSpPr>
        <p:spPr>
          <a:xfrm>
            <a:off x="457200" y="5079794"/>
            <a:ext cx="8489047" cy="646331"/>
          </a:xfrm>
          <a:prstGeom prst="rect">
            <a:avLst/>
          </a:prstGeom>
          <a:noFill/>
        </p:spPr>
        <p:txBody>
          <a:bodyPr wrap="square" rtlCol="0">
            <a:spAutoFit/>
          </a:bodyPr>
          <a:lstStyle/>
          <a:p>
            <a:r>
              <a:rPr lang="en-US" dirty="0" smtClean="0"/>
              <a:t>This 1975 made-for-TV movie is a very good look at the hysteria. Sadly, it has never been released on any form of home video. It is on YouTube</a:t>
            </a:r>
            <a:endParaRPr lang="en-US" dirty="0"/>
          </a:p>
        </p:txBody>
      </p:sp>
    </p:spTree>
    <p:extLst>
      <p:ext uri="{BB962C8B-B14F-4D97-AF65-F5344CB8AC3E}">
        <p14:creationId xmlns:p14="http://schemas.microsoft.com/office/powerpoint/2010/main" val="37530307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pic>
        <p:nvPicPr>
          <p:cNvPr id="4" name="Picture 3" descr="Panicked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75" y="1036011"/>
            <a:ext cx="5181600" cy="3838575"/>
          </a:xfrm>
          <a:prstGeom prst="rect">
            <a:avLst/>
          </a:prstGeom>
        </p:spPr>
      </p:pic>
      <p:sp>
        <p:nvSpPr>
          <p:cNvPr id="5" name="TextBox 4"/>
          <p:cNvSpPr txBox="1"/>
          <p:nvPr/>
        </p:nvSpPr>
        <p:spPr>
          <a:xfrm>
            <a:off x="457200" y="5079794"/>
            <a:ext cx="8489047" cy="1477328"/>
          </a:xfrm>
          <a:prstGeom prst="rect">
            <a:avLst/>
          </a:prstGeom>
          <a:noFill/>
        </p:spPr>
        <p:txBody>
          <a:bodyPr wrap="square" rtlCol="0">
            <a:spAutoFit/>
          </a:bodyPr>
          <a:lstStyle/>
          <a:p>
            <a:r>
              <a:rPr lang="en-US" dirty="0" smtClean="0"/>
              <a:t>My late grandmother, who was alive at the time and heard the original broadcast, used to tell me that you really had to be pretty clueless to have fallen for it. There were multiple breaks and disclaimers. Newspapers hyped up the panic, because they wanted to make radio look irresponsible. Modern studies put the actual number of folks who believed it at around 1 million. Today, you can not broadcast simulated news.</a:t>
            </a:r>
            <a:endParaRPr lang="en-US" dirty="0"/>
          </a:p>
        </p:txBody>
      </p:sp>
      <p:sp>
        <p:nvSpPr>
          <p:cNvPr id="3" name="TextBox 2"/>
          <p:cNvSpPr txBox="1"/>
          <p:nvPr/>
        </p:nvSpPr>
        <p:spPr>
          <a:xfrm>
            <a:off x="5514810" y="1933275"/>
            <a:ext cx="3629190" cy="1015663"/>
          </a:xfrm>
          <a:prstGeom prst="rect">
            <a:avLst/>
          </a:prstGeom>
          <a:noFill/>
        </p:spPr>
        <p:txBody>
          <a:bodyPr wrap="square" rtlCol="0">
            <a:spAutoFit/>
          </a:bodyPr>
          <a:lstStyle/>
          <a:p>
            <a:pPr algn="ctr"/>
            <a:r>
              <a:rPr lang="en-US" sz="6000" dirty="0" smtClean="0"/>
              <a:t>Seriously?</a:t>
            </a:r>
            <a:endParaRPr lang="en-US" sz="6000" dirty="0"/>
          </a:p>
        </p:txBody>
      </p:sp>
    </p:spTree>
    <p:extLst>
      <p:ext uri="{BB962C8B-B14F-4D97-AF65-F5344CB8AC3E}">
        <p14:creationId xmlns:p14="http://schemas.microsoft.com/office/powerpoint/2010/main" val="21386368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sp>
        <p:nvSpPr>
          <p:cNvPr id="5" name="TextBox 4"/>
          <p:cNvSpPr txBox="1"/>
          <p:nvPr/>
        </p:nvSpPr>
        <p:spPr>
          <a:xfrm>
            <a:off x="312367" y="1080571"/>
            <a:ext cx="8489047" cy="2554545"/>
          </a:xfrm>
          <a:prstGeom prst="rect">
            <a:avLst/>
          </a:prstGeom>
          <a:noFill/>
        </p:spPr>
        <p:txBody>
          <a:bodyPr wrap="square" rtlCol="0">
            <a:spAutoFit/>
          </a:bodyPr>
          <a:lstStyle/>
          <a:p>
            <a:r>
              <a:rPr lang="en-US" sz="3200" dirty="0" smtClean="0"/>
              <a:t>After WotW, Welles landed one of the most lucrative Hollywood production deals in history, giving him unprecedented control. </a:t>
            </a:r>
          </a:p>
          <a:p>
            <a:r>
              <a:rPr lang="en-US" sz="3200" dirty="0" smtClean="0"/>
              <a:t>It resulted in arguably the finest American film ever made.</a:t>
            </a:r>
            <a:endParaRPr lang="en-US" sz="3200" dirty="0"/>
          </a:p>
        </p:txBody>
      </p:sp>
    </p:spTree>
    <p:extLst>
      <p:ext uri="{BB962C8B-B14F-4D97-AF65-F5344CB8AC3E}">
        <p14:creationId xmlns:p14="http://schemas.microsoft.com/office/powerpoint/2010/main" val="2275561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tizenkane-2001dv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50800"/>
            <a:ext cx="5023104" cy="6742176"/>
          </a:xfrm>
          <a:prstGeom prst="rect">
            <a:avLst/>
          </a:prstGeom>
        </p:spPr>
      </p:pic>
    </p:spTree>
    <p:extLst>
      <p:ext uri="{BB962C8B-B14F-4D97-AF65-F5344CB8AC3E}">
        <p14:creationId xmlns:p14="http://schemas.microsoft.com/office/powerpoint/2010/main" val="7704461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br>
              <a:rPr lang="en-US" dirty="0" smtClean="0"/>
            </a:br>
            <a:r>
              <a:rPr lang="en-US" sz="1600" dirty="0" smtClean="0"/>
              <a:t>All-too-human Genius</a:t>
            </a:r>
            <a:endParaRPr lang="en-US" dirty="0"/>
          </a:p>
        </p:txBody>
      </p:sp>
      <p:pic>
        <p:nvPicPr>
          <p:cNvPr id="4" name="Picture 3" descr="orson-welles-directing on CB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262" y="57861"/>
            <a:ext cx="5270353" cy="6447840"/>
          </a:xfrm>
          <a:prstGeom prst="rect">
            <a:avLst/>
          </a:prstGeom>
        </p:spPr>
      </p:pic>
      <p:sp>
        <p:nvSpPr>
          <p:cNvPr id="5" name="TextBox 4"/>
          <p:cNvSpPr txBox="1"/>
          <p:nvPr/>
        </p:nvSpPr>
        <p:spPr>
          <a:xfrm>
            <a:off x="0" y="1036011"/>
            <a:ext cx="3631976" cy="1569660"/>
          </a:xfrm>
          <a:prstGeom prst="rect">
            <a:avLst/>
          </a:prstGeom>
          <a:noFill/>
        </p:spPr>
        <p:txBody>
          <a:bodyPr wrap="square" rtlCol="0">
            <a:spAutoFit/>
          </a:bodyPr>
          <a:lstStyle/>
          <a:p>
            <a:r>
              <a:rPr lang="en-US" sz="2400" dirty="0" smtClean="0"/>
              <a:t>b. 1915</a:t>
            </a:r>
            <a:r>
              <a:rPr lang="en-US" sz="2400" dirty="0"/>
              <a:t> </a:t>
            </a:r>
            <a:r>
              <a:rPr lang="en-US" sz="2400" dirty="0" smtClean="0"/>
              <a:t>  d. 1985</a:t>
            </a:r>
          </a:p>
          <a:p>
            <a:endParaRPr lang="en-US" sz="2400" dirty="0"/>
          </a:p>
          <a:p>
            <a:r>
              <a:rPr lang="en-US" sz="2400" dirty="0" smtClean="0"/>
              <a:t>Was </a:t>
            </a:r>
            <a:r>
              <a:rPr lang="en-US" sz="2400" u="sng" dirty="0" smtClean="0"/>
              <a:t>23 years old</a:t>
            </a:r>
            <a:r>
              <a:rPr lang="en-US" sz="2400" dirty="0" smtClean="0"/>
              <a:t> when he produced WotW.</a:t>
            </a:r>
          </a:p>
        </p:txBody>
      </p:sp>
    </p:spTree>
    <p:extLst>
      <p:ext uri="{BB962C8B-B14F-4D97-AF65-F5344CB8AC3E}">
        <p14:creationId xmlns:p14="http://schemas.microsoft.com/office/powerpoint/2010/main" val="37979905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tizenkane-2001dv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50800"/>
            <a:ext cx="5023104" cy="6742176"/>
          </a:xfrm>
          <a:prstGeom prst="rect">
            <a:avLst/>
          </a:prstGeom>
        </p:spPr>
      </p:pic>
      <p:sp>
        <p:nvSpPr>
          <p:cNvPr id="2" name="TextBox 1"/>
          <p:cNvSpPr txBox="1"/>
          <p:nvPr/>
        </p:nvSpPr>
        <p:spPr>
          <a:xfrm>
            <a:off x="122551" y="657254"/>
            <a:ext cx="1782565" cy="2800767"/>
          </a:xfrm>
          <a:prstGeom prst="rect">
            <a:avLst/>
          </a:prstGeom>
          <a:noFill/>
        </p:spPr>
        <p:txBody>
          <a:bodyPr wrap="square" rtlCol="0">
            <a:spAutoFit/>
          </a:bodyPr>
          <a:lstStyle/>
          <a:p>
            <a:r>
              <a:rPr lang="en-US" sz="4400" dirty="0" smtClean="0"/>
              <a:t>He was 25 years old.</a:t>
            </a:r>
            <a:endParaRPr lang="en-US" sz="4400" dirty="0"/>
          </a:p>
        </p:txBody>
      </p:sp>
    </p:spTree>
    <p:extLst>
      <p:ext uri="{BB962C8B-B14F-4D97-AF65-F5344CB8AC3E}">
        <p14:creationId xmlns:p14="http://schemas.microsoft.com/office/powerpoint/2010/main" val="25722178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tizenkane-2001dv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50800"/>
            <a:ext cx="5023104" cy="6742176"/>
          </a:xfrm>
          <a:prstGeom prst="rect">
            <a:avLst/>
          </a:prstGeom>
        </p:spPr>
      </p:pic>
      <p:sp>
        <p:nvSpPr>
          <p:cNvPr id="2" name="TextBox 1"/>
          <p:cNvSpPr txBox="1"/>
          <p:nvPr/>
        </p:nvSpPr>
        <p:spPr>
          <a:xfrm>
            <a:off x="122551" y="657254"/>
            <a:ext cx="1782565" cy="2800767"/>
          </a:xfrm>
          <a:prstGeom prst="rect">
            <a:avLst/>
          </a:prstGeom>
          <a:noFill/>
        </p:spPr>
        <p:txBody>
          <a:bodyPr wrap="square" rtlCol="0">
            <a:spAutoFit/>
          </a:bodyPr>
          <a:lstStyle/>
          <a:p>
            <a:r>
              <a:rPr lang="en-US" sz="4400" dirty="0" smtClean="0"/>
              <a:t>He was 25 years old.</a:t>
            </a:r>
            <a:endParaRPr lang="en-US" sz="4400" dirty="0"/>
          </a:p>
        </p:txBody>
      </p:sp>
      <p:sp>
        <p:nvSpPr>
          <p:cNvPr id="4" name="TextBox 3"/>
          <p:cNvSpPr txBox="1"/>
          <p:nvPr/>
        </p:nvSpPr>
        <p:spPr>
          <a:xfrm>
            <a:off x="7197105" y="880052"/>
            <a:ext cx="1704578" cy="4031873"/>
          </a:xfrm>
          <a:prstGeom prst="rect">
            <a:avLst/>
          </a:prstGeom>
          <a:noFill/>
        </p:spPr>
        <p:txBody>
          <a:bodyPr wrap="square" rtlCol="0">
            <a:spAutoFit/>
          </a:bodyPr>
          <a:lstStyle/>
          <a:p>
            <a:r>
              <a:rPr lang="en-US" sz="3200" dirty="0" smtClean="0"/>
              <a:t>He would never again match the success of Kane.</a:t>
            </a:r>
            <a:endParaRPr lang="en-US" sz="3200" dirty="0"/>
          </a:p>
        </p:txBody>
      </p:sp>
    </p:spTree>
    <p:extLst>
      <p:ext uri="{BB962C8B-B14F-4D97-AF65-F5344CB8AC3E}">
        <p14:creationId xmlns:p14="http://schemas.microsoft.com/office/powerpoint/2010/main" val="41783088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tizenkane-2001dv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50800"/>
            <a:ext cx="5023104" cy="6742176"/>
          </a:xfrm>
          <a:prstGeom prst="rect">
            <a:avLst/>
          </a:prstGeom>
        </p:spPr>
      </p:pic>
      <p:sp>
        <p:nvSpPr>
          <p:cNvPr id="2" name="TextBox 1"/>
          <p:cNvSpPr txBox="1"/>
          <p:nvPr/>
        </p:nvSpPr>
        <p:spPr>
          <a:xfrm>
            <a:off x="122551" y="657254"/>
            <a:ext cx="1782565" cy="2123658"/>
          </a:xfrm>
          <a:prstGeom prst="rect">
            <a:avLst/>
          </a:prstGeom>
          <a:noFill/>
        </p:spPr>
        <p:txBody>
          <a:bodyPr wrap="square" rtlCol="0">
            <a:spAutoFit/>
          </a:bodyPr>
          <a:lstStyle/>
          <a:p>
            <a:r>
              <a:rPr lang="en-US" sz="4400" dirty="0" smtClean="0"/>
              <a:t>See this film.</a:t>
            </a:r>
            <a:endParaRPr lang="en-US" sz="4400" dirty="0"/>
          </a:p>
        </p:txBody>
      </p:sp>
      <p:sp>
        <p:nvSpPr>
          <p:cNvPr id="4" name="TextBox 3"/>
          <p:cNvSpPr txBox="1"/>
          <p:nvPr/>
        </p:nvSpPr>
        <p:spPr>
          <a:xfrm>
            <a:off x="7080504" y="880052"/>
            <a:ext cx="2063496" cy="3046988"/>
          </a:xfrm>
          <a:prstGeom prst="rect">
            <a:avLst/>
          </a:prstGeom>
          <a:noFill/>
        </p:spPr>
        <p:txBody>
          <a:bodyPr wrap="square" rtlCol="0">
            <a:spAutoFit/>
          </a:bodyPr>
          <a:lstStyle/>
          <a:p>
            <a:r>
              <a:rPr lang="en-US" sz="3200" dirty="0" smtClean="0"/>
              <a:t>Your education is incomplete</a:t>
            </a:r>
          </a:p>
          <a:p>
            <a:r>
              <a:rPr lang="en-US" sz="3200" dirty="0" smtClean="0"/>
              <a:t>if you </a:t>
            </a:r>
          </a:p>
          <a:p>
            <a:r>
              <a:rPr lang="en-US" sz="3200" dirty="0" smtClean="0"/>
              <a:t>haven’t.</a:t>
            </a:r>
            <a:endParaRPr lang="en-US" sz="3200" dirty="0"/>
          </a:p>
        </p:txBody>
      </p:sp>
    </p:spTree>
    <p:extLst>
      <p:ext uri="{BB962C8B-B14F-4D97-AF65-F5344CB8AC3E}">
        <p14:creationId xmlns:p14="http://schemas.microsoft.com/office/powerpoint/2010/main" val="26367811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569" y="245078"/>
            <a:ext cx="7772400" cy="980311"/>
          </a:xfrm>
        </p:spPr>
        <p:txBody>
          <a:bodyPr>
            <a:normAutofit fontScale="90000"/>
          </a:bodyPr>
          <a:lstStyle/>
          <a:p>
            <a:r>
              <a:rPr lang="en-US" dirty="0" smtClean="0"/>
              <a:t>Multiple sources to thank, including:</a:t>
            </a:r>
            <a:endParaRPr lang="en-US" dirty="0"/>
          </a:p>
        </p:txBody>
      </p:sp>
      <p:sp>
        <p:nvSpPr>
          <p:cNvPr id="3" name="Subtitle 2"/>
          <p:cNvSpPr>
            <a:spLocks noGrp="1"/>
          </p:cNvSpPr>
          <p:nvPr>
            <p:ph type="subTitle" idx="1"/>
          </p:nvPr>
        </p:nvSpPr>
        <p:spPr>
          <a:xfrm>
            <a:off x="184454" y="1056666"/>
            <a:ext cx="6054522" cy="3165356"/>
          </a:xfrm>
        </p:spPr>
        <p:txBody>
          <a:bodyPr>
            <a:normAutofit fontScale="85000" lnSpcReduction="20000"/>
          </a:bodyPr>
          <a:lstStyle/>
          <a:p>
            <a:r>
              <a:rPr lang="en-US" dirty="0" smtClean="0"/>
              <a:t>Mercurytheatre.info</a:t>
            </a:r>
          </a:p>
          <a:p>
            <a:r>
              <a:rPr lang="en-US" dirty="0" smtClean="0"/>
              <a:t>IMDB.com</a:t>
            </a:r>
          </a:p>
          <a:p>
            <a:r>
              <a:rPr lang="en-US" dirty="0" smtClean="0"/>
              <a:t>Wiki</a:t>
            </a:r>
          </a:p>
          <a:p>
            <a:r>
              <a:rPr lang="en-US" dirty="0" err="1" smtClean="0"/>
              <a:t>groversmill.wordpress.com</a:t>
            </a:r>
            <a:endParaRPr lang="en-US" dirty="0" smtClean="0"/>
          </a:p>
          <a:p>
            <a:r>
              <a:rPr lang="en-US" dirty="0" err="1" smtClean="0"/>
              <a:t>www.war</a:t>
            </a:r>
            <a:r>
              <a:rPr lang="en-US" dirty="0" err="1"/>
              <a:t>-ofthe-</a:t>
            </a:r>
            <a:r>
              <a:rPr lang="en-US" dirty="0" err="1" smtClean="0"/>
              <a:t>worlds.co.uk</a:t>
            </a:r>
            <a:endParaRPr lang="en-US" dirty="0" smtClean="0"/>
          </a:p>
          <a:p>
            <a:r>
              <a:rPr lang="en-US" dirty="0" err="1" smtClean="0"/>
              <a:t>nationalgeographic.com</a:t>
            </a:r>
            <a:endParaRPr lang="en-US" dirty="0"/>
          </a:p>
          <a:p>
            <a:r>
              <a:rPr lang="en-US" dirty="0" smtClean="0"/>
              <a:t>And notably:</a:t>
            </a:r>
            <a:endParaRPr lang="en-US" dirty="0"/>
          </a:p>
        </p:txBody>
      </p:sp>
      <p:pic>
        <p:nvPicPr>
          <p:cNvPr id="4" name="Picture 3" descr="battle-ka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498" y="2948893"/>
            <a:ext cx="3636502" cy="3636502"/>
          </a:xfrm>
          <a:prstGeom prst="rect">
            <a:avLst/>
          </a:prstGeom>
        </p:spPr>
      </p:pic>
      <p:sp>
        <p:nvSpPr>
          <p:cNvPr id="5" name="TextBox 4"/>
          <p:cNvSpPr txBox="1"/>
          <p:nvPr/>
        </p:nvSpPr>
        <p:spPr>
          <a:xfrm>
            <a:off x="351569" y="6216063"/>
            <a:ext cx="8494408" cy="369332"/>
          </a:xfrm>
          <a:prstGeom prst="rect">
            <a:avLst/>
          </a:prstGeom>
          <a:noFill/>
        </p:spPr>
        <p:txBody>
          <a:bodyPr wrap="square" rtlCol="0">
            <a:spAutoFit/>
          </a:bodyPr>
          <a:lstStyle/>
          <a:p>
            <a:r>
              <a:rPr lang="en-US" dirty="0" smtClean="0"/>
              <a:t>Great documentary-on DVD, Blu-ray, and YouTube.</a:t>
            </a:r>
            <a:endParaRPr lang="en-US" dirty="0"/>
          </a:p>
        </p:txBody>
      </p:sp>
    </p:spTree>
    <p:extLst>
      <p:ext uri="{BB962C8B-B14F-4D97-AF65-F5344CB8AC3E}">
        <p14:creationId xmlns:p14="http://schemas.microsoft.com/office/powerpoint/2010/main" val="3433612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Trivia</a:t>
            </a:r>
            <a:endParaRPr lang="en-US" dirty="0"/>
          </a:p>
        </p:txBody>
      </p:sp>
      <p:sp>
        <p:nvSpPr>
          <p:cNvPr id="3" name="TextBox 2"/>
          <p:cNvSpPr txBox="1"/>
          <p:nvPr/>
        </p:nvSpPr>
        <p:spPr>
          <a:xfrm>
            <a:off x="189398" y="1417638"/>
            <a:ext cx="8578592" cy="523220"/>
          </a:xfrm>
          <a:prstGeom prst="rect">
            <a:avLst/>
          </a:prstGeom>
          <a:noFill/>
        </p:spPr>
        <p:txBody>
          <a:bodyPr wrap="square" rtlCol="0">
            <a:spAutoFit/>
          </a:bodyPr>
          <a:lstStyle/>
          <a:p>
            <a:r>
              <a:rPr lang="en-US" sz="2800" dirty="0" smtClean="0"/>
              <a:t>Subject: Welles’ Final Film</a:t>
            </a:r>
            <a:endParaRPr lang="en-US" sz="2800" dirty="0"/>
          </a:p>
        </p:txBody>
      </p:sp>
      <p:sp>
        <p:nvSpPr>
          <p:cNvPr id="7" name="TextBox 6"/>
          <p:cNvSpPr txBox="1"/>
          <p:nvPr/>
        </p:nvSpPr>
        <p:spPr>
          <a:xfrm>
            <a:off x="457200" y="2406218"/>
            <a:ext cx="8043406" cy="3970318"/>
          </a:xfrm>
          <a:prstGeom prst="rect">
            <a:avLst/>
          </a:prstGeom>
          <a:noFill/>
        </p:spPr>
        <p:txBody>
          <a:bodyPr wrap="square" rtlCol="0">
            <a:spAutoFit/>
          </a:bodyPr>
          <a:lstStyle/>
          <a:p>
            <a:r>
              <a:rPr lang="en-US" sz="3600" dirty="0" smtClean="0"/>
              <a:t>The final film Orson Welles contributed to was a 1986 animated film. He recorded his part in 1985. These characters are still around today, and in fact have been recently featured in a very popular </a:t>
            </a:r>
            <a:r>
              <a:rPr lang="en-US" sz="3600" dirty="0" smtClean="0"/>
              <a:t>series of </a:t>
            </a:r>
            <a:r>
              <a:rPr lang="en-US" sz="3600" dirty="0" smtClean="0"/>
              <a:t>live-action blockbusters. Which characters?</a:t>
            </a:r>
            <a:endParaRPr lang="en-US" sz="3600" dirty="0"/>
          </a:p>
        </p:txBody>
      </p:sp>
    </p:spTree>
    <p:extLst>
      <p:ext uri="{BB962C8B-B14F-4D97-AF65-F5344CB8AC3E}">
        <p14:creationId xmlns:p14="http://schemas.microsoft.com/office/powerpoint/2010/main" val="1996469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020" y="129819"/>
            <a:ext cx="6862456" cy="471735"/>
          </a:xfrm>
        </p:spPr>
        <p:txBody>
          <a:bodyPr>
            <a:normAutofit fontScale="90000"/>
          </a:bodyPr>
          <a:lstStyle/>
          <a:p>
            <a:r>
              <a:rPr lang="en-US" dirty="0" smtClean="0"/>
              <a:t>Today’s Trivia</a:t>
            </a:r>
            <a:endParaRPr lang="en-US" dirty="0"/>
          </a:p>
        </p:txBody>
      </p:sp>
      <p:sp>
        <p:nvSpPr>
          <p:cNvPr id="3" name="TextBox 2"/>
          <p:cNvSpPr txBox="1"/>
          <p:nvPr/>
        </p:nvSpPr>
        <p:spPr>
          <a:xfrm>
            <a:off x="189398" y="637845"/>
            <a:ext cx="8578592" cy="523220"/>
          </a:xfrm>
          <a:prstGeom prst="rect">
            <a:avLst/>
          </a:prstGeom>
          <a:noFill/>
        </p:spPr>
        <p:txBody>
          <a:bodyPr wrap="square" rtlCol="0">
            <a:spAutoFit/>
          </a:bodyPr>
          <a:lstStyle/>
          <a:p>
            <a:r>
              <a:rPr lang="en-US" sz="2800" dirty="0" smtClean="0"/>
              <a:t>Subject: Welles’ Final Film</a:t>
            </a:r>
            <a:endParaRPr lang="en-US" sz="2800" dirty="0"/>
          </a:p>
        </p:txBody>
      </p:sp>
      <p:pic>
        <p:nvPicPr>
          <p:cNvPr id="4" name="Picture 3" descr="Transformers-movieposter-wes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11" y="1276898"/>
            <a:ext cx="3382580" cy="5152797"/>
          </a:xfrm>
          <a:prstGeom prst="rect">
            <a:avLst/>
          </a:prstGeom>
        </p:spPr>
      </p:pic>
      <p:sp>
        <p:nvSpPr>
          <p:cNvPr id="5" name="TextBox 4"/>
          <p:cNvSpPr txBox="1"/>
          <p:nvPr/>
        </p:nvSpPr>
        <p:spPr>
          <a:xfrm>
            <a:off x="1548603" y="6429695"/>
            <a:ext cx="969269" cy="369332"/>
          </a:xfrm>
          <a:prstGeom prst="rect">
            <a:avLst/>
          </a:prstGeom>
          <a:noFill/>
        </p:spPr>
        <p:txBody>
          <a:bodyPr wrap="square" rtlCol="0">
            <a:spAutoFit/>
          </a:bodyPr>
          <a:lstStyle/>
          <a:p>
            <a:r>
              <a:rPr lang="en-US" dirty="0" smtClean="0"/>
              <a:t>1986</a:t>
            </a:r>
            <a:endParaRPr lang="en-US" dirty="0"/>
          </a:p>
        </p:txBody>
      </p:sp>
      <p:pic>
        <p:nvPicPr>
          <p:cNvPr id="6" name="Picture 5" descr="unicro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312" y="1161065"/>
            <a:ext cx="3376164" cy="3622001"/>
          </a:xfrm>
          <a:prstGeom prst="rect">
            <a:avLst/>
          </a:prstGeom>
        </p:spPr>
      </p:pic>
      <p:sp>
        <p:nvSpPr>
          <p:cNvPr id="7" name="TextBox 6"/>
          <p:cNvSpPr txBox="1"/>
          <p:nvPr/>
        </p:nvSpPr>
        <p:spPr>
          <a:xfrm>
            <a:off x="4166312" y="4968395"/>
            <a:ext cx="3476434" cy="1200329"/>
          </a:xfrm>
          <a:prstGeom prst="rect">
            <a:avLst/>
          </a:prstGeom>
          <a:noFill/>
        </p:spPr>
        <p:txBody>
          <a:bodyPr wrap="square" rtlCol="0">
            <a:spAutoFit/>
          </a:bodyPr>
          <a:lstStyle/>
          <a:p>
            <a:r>
              <a:rPr lang="en-US" dirty="0" smtClean="0"/>
              <a:t>He voiced “Unicron,” a near </a:t>
            </a:r>
          </a:p>
          <a:p>
            <a:r>
              <a:rPr lang="en-US" dirty="0" smtClean="0"/>
              <a:t>planet-sized Transformer. Welles died mere days after recording the track.</a:t>
            </a:r>
            <a:endParaRPr lang="en-US" dirty="0"/>
          </a:p>
        </p:txBody>
      </p:sp>
    </p:spTree>
    <p:extLst>
      <p:ext uri="{BB962C8B-B14F-4D97-AF65-F5344CB8AC3E}">
        <p14:creationId xmlns:p14="http://schemas.microsoft.com/office/powerpoint/2010/main" val="7314350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talk about a radio show…</a:t>
            </a:r>
            <a:endParaRPr lang="en-US" dirty="0"/>
          </a:p>
        </p:txBody>
      </p:sp>
    </p:spTree>
    <p:extLst>
      <p:ext uri="{BB962C8B-B14F-4D97-AF65-F5344CB8AC3E}">
        <p14:creationId xmlns:p14="http://schemas.microsoft.com/office/powerpoint/2010/main" val="32372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500" y="233938"/>
            <a:ext cx="8110670" cy="6463308"/>
          </a:xfrm>
          <a:prstGeom prst="rect">
            <a:avLst/>
          </a:prstGeom>
          <a:noFill/>
        </p:spPr>
        <p:txBody>
          <a:bodyPr wrap="square" rtlCol="0">
            <a:spAutoFit/>
          </a:bodyPr>
          <a:lstStyle/>
          <a:p>
            <a:endParaRPr lang="en-US" dirty="0" smtClean="0"/>
          </a:p>
          <a:p>
            <a:pPr marL="571500" indent="-571500">
              <a:buFont typeface="Wingdings" charset="2"/>
              <a:buChar char="Ø"/>
            </a:pPr>
            <a:r>
              <a:rPr lang="en-US" sz="3600" dirty="0"/>
              <a:t>Title: Zombie Storm (yes, the Zombie Apocalypse strikes PCA)</a:t>
            </a:r>
          </a:p>
          <a:p>
            <a:pPr marL="571500" indent="-571500">
              <a:buFont typeface="Wingdings" charset="2"/>
              <a:buChar char="Ø"/>
            </a:pPr>
            <a:endParaRPr lang="en-US" sz="3600" dirty="0" smtClean="0"/>
          </a:p>
          <a:p>
            <a:pPr marL="571500" indent="-571500">
              <a:buFont typeface="Wingdings" charset="2"/>
              <a:buChar char="Ø"/>
            </a:pPr>
            <a:r>
              <a:rPr lang="en-US" sz="3600" dirty="0" smtClean="0"/>
              <a:t>Goal: 15 minutes, including 2 60-second commercial breaks, intros, outros, etc.</a:t>
            </a:r>
          </a:p>
          <a:p>
            <a:pPr marL="571500" indent="-571500">
              <a:buFont typeface="Wingdings" charset="2"/>
              <a:buChar char="Ø"/>
            </a:pPr>
            <a:r>
              <a:rPr lang="en-US" sz="3600" dirty="0" smtClean="0"/>
              <a:t>Sound effects will be LIVE (not recordings). Vegetables sound delightful when attacked!</a:t>
            </a:r>
            <a:endParaRPr lang="en-US" sz="3600" dirty="0"/>
          </a:p>
          <a:p>
            <a:pPr marL="571500" indent="-571500">
              <a:buFont typeface="Wingdings" charset="2"/>
              <a:buChar char="Ø"/>
            </a:pPr>
            <a:r>
              <a:rPr lang="en-US" sz="3600" dirty="0" smtClean="0"/>
              <a:t>No ending necessary. Let’s do a classic cliffhanger.</a:t>
            </a:r>
          </a:p>
        </p:txBody>
      </p:sp>
    </p:spTree>
    <p:extLst>
      <p:ext uri="{BB962C8B-B14F-4D97-AF65-F5344CB8AC3E}">
        <p14:creationId xmlns:p14="http://schemas.microsoft.com/office/powerpoint/2010/main" val="3395019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500" y="467876"/>
            <a:ext cx="8110670" cy="4801314"/>
          </a:xfrm>
          <a:prstGeom prst="rect">
            <a:avLst/>
          </a:prstGeom>
          <a:noFill/>
        </p:spPr>
        <p:txBody>
          <a:bodyPr wrap="square" rtlCol="0">
            <a:spAutoFit/>
          </a:bodyPr>
          <a:lstStyle/>
          <a:p>
            <a:endParaRPr lang="en-US" dirty="0" smtClean="0"/>
          </a:p>
          <a:p>
            <a:r>
              <a:rPr lang="en-US" sz="3600" dirty="0" smtClean="0"/>
              <a:t>Gonna need:</a:t>
            </a:r>
          </a:p>
          <a:p>
            <a:pPr marL="571500" indent="-571500">
              <a:buFont typeface="Wingdings" charset="2"/>
              <a:buChar char="Ø"/>
            </a:pPr>
            <a:r>
              <a:rPr lang="en-US" sz="3600" dirty="0"/>
              <a:t>Writer(s</a:t>
            </a:r>
            <a:r>
              <a:rPr lang="en-US" sz="3600" dirty="0" smtClean="0"/>
              <a:t>)</a:t>
            </a:r>
          </a:p>
          <a:p>
            <a:pPr marL="571500" indent="-571500">
              <a:buFont typeface="Wingdings" charset="2"/>
              <a:buChar char="Ø"/>
            </a:pPr>
            <a:r>
              <a:rPr lang="en-US" sz="3600" dirty="0" smtClean="0"/>
              <a:t>Announcer</a:t>
            </a:r>
          </a:p>
          <a:p>
            <a:pPr marL="571500" indent="-571500">
              <a:buFont typeface="Wingdings" charset="2"/>
              <a:buChar char="Ø"/>
            </a:pPr>
            <a:r>
              <a:rPr lang="en-US" sz="3600" dirty="0" smtClean="0"/>
              <a:t>Director</a:t>
            </a:r>
          </a:p>
          <a:p>
            <a:pPr marL="571500" indent="-571500">
              <a:buFont typeface="Wingdings" charset="2"/>
              <a:buChar char="Ø"/>
            </a:pPr>
            <a:r>
              <a:rPr lang="en-US" sz="3600" dirty="0" smtClean="0"/>
              <a:t>Commercial crew</a:t>
            </a:r>
          </a:p>
          <a:p>
            <a:pPr marL="571500" indent="-571500">
              <a:buFont typeface="Wingdings" charset="2"/>
              <a:buChar char="Ø"/>
            </a:pPr>
            <a:r>
              <a:rPr lang="en-US" sz="3600" dirty="0" smtClean="0"/>
              <a:t>Sound effects crew (3-4)</a:t>
            </a:r>
          </a:p>
          <a:p>
            <a:pPr marL="571500" indent="-571500">
              <a:buFont typeface="Wingdings" charset="2"/>
              <a:buChar char="Ø"/>
            </a:pPr>
            <a:r>
              <a:rPr lang="en-US" sz="3600" dirty="0" smtClean="0"/>
              <a:t>Cast</a:t>
            </a:r>
          </a:p>
          <a:p>
            <a:pPr marL="571500" indent="-571500">
              <a:buFont typeface="Wingdings" charset="2"/>
              <a:buChar char="Ø"/>
            </a:pPr>
            <a:r>
              <a:rPr lang="en-US" sz="3600" dirty="0" smtClean="0"/>
              <a:t>I will serve as recording engineer.</a:t>
            </a:r>
            <a:endParaRPr lang="en-US" sz="3600" dirty="0"/>
          </a:p>
        </p:txBody>
      </p:sp>
    </p:spTree>
    <p:extLst>
      <p:ext uri="{BB962C8B-B14F-4D97-AF65-F5344CB8AC3E}">
        <p14:creationId xmlns:p14="http://schemas.microsoft.com/office/powerpoint/2010/main" val="3269972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500" y="467876"/>
            <a:ext cx="8110670" cy="5078314"/>
          </a:xfrm>
          <a:prstGeom prst="rect">
            <a:avLst/>
          </a:prstGeom>
          <a:noFill/>
        </p:spPr>
        <p:txBody>
          <a:bodyPr wrap="square" rtlCol="0">
            <a:spAutoFit/>
          </a:bodyPr>
          <a:lstStyle/>
          <a:p>
            <a:pPr marL="571500" indent="-571500">
              <a:buFont typeface="Wingdings" charset="2"/>
              <a:buChar char="Ø"/>
            </a:pPr>
            <a:r>
              <a:rPr lang="en-US" sz="3600" dirty="0" smtClean="0"/>
              <a:t>We will work on this Friday, Monday, Tuesday, and half of Thursday. We record Thursday.</a:t>
            </a:r>
          </a:p>
          <a:p>
            <a:pPr marL="571500" indent="-571500">
              <a:buFont typeface="Wingdings" charset="2"/>
              <a:buChar char="Ø"/>
            </a:pPr>
            <a:r>
              <a:rPr lang="en-US" sz="3600" dirty="0" smtClean="0"/>
              <a:t>There will be an overall project grade that everyone gets, based on how well the show comes off. You can get more points for going above and beyond, or fewer if you don’t do your fair share.</a:t>
            </a:r>
          </a:p>
          <a:p>
            <a:pPr marL="571500" indent="-571500">
              <a:buFont typeface="Wingdings" charset="2"/>
              <a:buChar char="Ø"/>
            </a:pPr>
            <a:r>
              <a:rPr lang="en-US" sz="3600" dirty="0" smtClean="0"/>
              <a:t>We’ll do </a:t>
            </a:r>
            <a:r>
              <a:rPr lang="en-US" sz="3600" smtClean="0"/>
              <a:t>peer evaluations at end. </a:t>
            </a:r>
            <a:endParaRPr lang="en-US" sz="3600" dirty="0" smtClean="0"/>
          </a:p>
        </p:txBody>
      </p:sp>
    </p:spTree>
    <p:extLst>
      <p:ext uri="{BB962C8B-B14F-4D97-AF65-F5344CB8AC3E}">
        <p14:creationId xmlns:p14="http://schemas.microsoft.com/office/powerpoint/2010/main" val="247301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br>
              <a:rPr lang="en-US" dirty="0" smtClean="0"/>
            </a:br>
            <a:r>
              <a:rPr lang="en-US" sz="1600" dirty="0" smtClean="0"/>
              <a:t>All-too-human Genius</a:t>
            </a:r>
            <a:endParaRPr lang="en-US" dirty="0"/>
          </a:p>
        </p:txBody>
      </p:sp>
      <p:pic>
        <p:nvPicPr>
          <p:cNvPr id="4" name="Picture 3" descr="orson-welles-directing on CB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262" y="57861"/>
            <a:ext cx="5270353" cy="6447840"/>
          </a:xfrm>
          <a:prstGeom prst="rect">
            <a:avLst/>
          </a:prstGeom>
        </p:spPr>
      </p:pic>
      <p:sp>
        <p:nvSpPr>
          <p:cNvPr id="5" name="TextBox 4"/>
          <p:cNvSpPr txBox="1"/>
          <p:nvPr/>
        </p:nvSpPr>
        <p:spPr>
          <a:xfrm>
            <a:off x="0" y="1036011"/>
            <a:ext cx="3631976" cy="4524315"/>
          </a:xfrm>
          <a:prstGeom prst="rect">
            <a:avLst/>
          </a:prstGeom>
          <a:noFill/>
        </p:spPr>
        <p:txBody>
          <a:bodyPr wrap="square" rtlCol="0">
            <a:spAutoFit/>
          </a:bodyPr>
          <a:lstStyle/>
          <a:p>
            <a:r>
              <a:rPr lang="en-US" sz="2400" dirty="0" smtClean="0"/>
              <a:t>b. 1915</a:t>
            </a:r>
            <a:r>
              <a:rPr lang="en-US" sz="2400" dirty="0"/>
              <a:t> </a:t>
            </a:r>
            <a:r>
              <a:rPr lang="en-US" sz="2400" dirty="0" smtClean="0"/>
              <a:t>  d. 1985</a:t>
            </a:r>
          </a:p>
          <a:p>
            <a:endParaRPr lang="en-US" sz="2400" dirty="0"/>
          </a:p>
          <a:p>
            <a:r>
              <a:rPr lang="en-US" sz="2400" dirty="0" smtClean="0"/>
              <a:t>Was </a:t>
            </a:r>
            <a:r>
              <a:rPr lang="en-US" sz="2400" u="sng" dirty="0" smtClean="0"/>
              <a:t>23 years old</a:t>
            </a:r>
            <a:r>
              <a:rPr lang="en-US" sz="2400" dirty="0" smtClean="0"/>
              <a:t> when he produced WotW.</a:t>
            </a:r>
          </a:p>
          <a:p>
            <a:endParaRPr lang="en-US" sz="2400" dirty="0"/>
          </a:p>
          <a:p>
            <a:r>
              <a:rPr lang="en-US" sz="2400" dirty="0" smtClean="0"/>
              <a:t>No relation to H.G. Wells the author of the book, although the two did meet in 1940 on KTSA radio in San Antonio. Search “Orson Wells Meets HG Wells” on </a:t>
            </a:r>
          </a:p>
          <a:p>
            <a:r>
              <a:rPr lang="en-US" sz="2400" dirty="0" smtClean="0"/>
              <a:t>YT if you’d like to hear it.</a:t>
            </a:r>
          </a:p>
        </p:txBody>
      </p:sp>
    </p:spTree>
    <p:extLst>
      <p:ext uri="{BB962C8B-B14F-4D97-AF65-F5344CB8AC3E}">
        <p14:creationId xmlns:p14="http://schemas.microsoft.com/office/powerpoint/2010/main" val="14772767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pic>
        <p:nvPicPr>
          <p:cNvPr id="3" name="Picture 2" descr="ci_voodoo_macbeth_bi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199" y="2402221"/>
            <a:ext cx="6294682" cy="4257653"/>
          </a:xfrm>
          <a:prstGeom prst="rect">
            <a:avLst/>
          </a:prstGeom>
        </p:spPr>
      </p:pic>
      <p:sp>
        <p:nvSpPr>
          <p:cNvPr id="6" name="TextBox 5"/>
          <p:cNvSpPr txBox="1"/>
          <p:nvPr/>
        </p:nvSpPr>
        <p:spPr>
          <a:xfrm>
            <a:off x="77988" y="891191"/>
            <a:ext cx="8678862" cy="1200329"/>
          </a:xfrm>
          <a:prstGeom prst="rect">
            <a:avLst/>
          </a:prstGeom>
          <a:noFill/>
        </p:spPr>
        <p:txBody>
          <a:bodyPr wrap="square" rtlCol="0">
            <a:spAutoFit/>
          </a:bodyPr>
          <a:lstStyle/>
          <a:p>
            <a:r>
              <a:rPr lang="en-US" dirty="0" smtClean="0"/>
              <a:t>At the age of 20, as part of the “Federal Theater Project,” he directed a cast of mostly inexperienced African-American actors in Harlem  (The “Negro Theater Unit”) in a version of Macbeth set in Haiti. “Voodoo Macbeth” as it came to be known, was a smash hit.</a:t>
            </a:r>
          </a:p>
          <a:p>
            <a:r>
              <a:rPr lang="en-US" dirty="0"/>
              <a:t> </a:t>
            </a:r>
            <a:r>
              <a:rPr lang="en-US" dirty="0" smtClean="0"/>
              <a:t>  </a:t>
            </a:r>
            <a:endParaRPr lang="en-US" dirty="0"/>
          </a:p>
        </p:txBody>
      </p:sp>
    </p:spTree>
    <p:extLst>
      <p:ext uri="{BB962C8B-B14F-4D97-AF65-F5344CB8AC3E}">
        <p14:creationId xmlns:p14="http://schemas.microsoft.com/office/powerpoint/2010/main" val="17241743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pic>
        <p:nvPicPr>
          <p:cNvPr id="3" name="Picture 2" descr="ci_voodoo_macbeth_bi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199" y="2402221"/>
            <a:ext cx="6294682" cy="4257653"/>
          </a:xfrm>
          <a:prstGeom prst="rect">
            <a:avLst/>
          </a:prstGeom>
        </p:spPr>
      </p:pic>
      <p:sp>
        <p:nvSpPr>
          <p:cNvPr id="5" name="TextBox 4"/>
          <p:cNvSpPr txBox="1"/>
          <p:nvPr/>
        </p:nvSpPr>
        <p:spPr>
          <a:xfrm>
            <a:off x="77988" y="902331"/>
            <a:ext cx="8678862" cy="1200328"/>
          </a:xfrm>
          <a:prstGeom prst="rect">
            <a:avLst/>
          </a:prstGeom>
          <a:noFill/>
        </p:spPr>
        <p:txBody>
          <a:bodyPr wrap="square" rtlCol="0">
            <a:spAutoFit/>
          </a:bodyPr>
          <a:lstStyle/>
          <a:p>
            <a:r>
              <a:rPr lang="en-US" sz="2400" dirty="0" smtClean="0"/>
              <a:t>He had never directed anything outside of school productions before “Macbeth.”</a:t>
            </a:r>
          </a:p>
          <a:p>
            <a:r>
              <a:rPr lang="en-US" sz="2400" dirty="0"/>
              <a:t> </a:t>
            </a:r>
            <a:r>
              <a:rPr lang="en-US" sz="2400" dirty="0" smtClean="0"/>
              <a:t>  </a:t>
            </a:r>
            <a:endParaRPr lang="en-US" sz="2400" dirty="0"/>
          </a:p>
        </p:txBody>
      </p:sp>
    </p:spTree>
    <p:extLst>
      <p:ext uri="{BB962C8B-B14F-4D97-AF65-F5344CB8AC3E}">
        <p14:creationId xmlns:p14="http://schemas.microsoft.com/office/powerpoint/2010/main" val="6426242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pic>
        <p:nvPicPr>
          <p:cNvPr id="4" name="Picture 3" descr="orson-welles-directing on CB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262" y="57861"/>
            <a:ext cx="5270353" cy="6447840"/>
          </a:xfrm>
          <a:prstGeom prst="rect">
            <a:avLst/>
          </a:prstGeom>
        </p:spPr>
      </p:pic>
      <p:sp>
        <p:nvSpPr>
          <p:cNvPr id="5" name="TextBox 4"/>
          <p:cNvSpPr txBox="1"/>
          <p:nvPr/>
        </p:nvSpPr>
        <p:spPr>
          <a:xfrm>
            <a:off x="0" y="1036011"/>
            <a:ext cx="3631976" cy="3785652"/>
          </a:xfrm>
          <a:prstGeom prst="rect">
            <a:avLst/>
          </a:prstGeom>
          <a:noFill/>
        </p:spPr>
        <p:txBody>
          <a:bodyPr wrap="square" rtlCol="0">
            <a:spAutoFit/>
          </a:bodyPr>
          <a:lstStyle/>
          <a:p>
            <a:r>
              <a:rPr lang="en-US" sz="2400" dirty="0" smtClean="0"/>
              <a:t>Welles was one of the most in-demand voices in all of radio. He used the money he made from radio to fund his theater projects. </a:t>
            </a:r>
          </a:p>
          <a:p>
            <a:endParaRPr lang="en-US" sz="2400" dirty="0"/>
          </a:p>
          <a:p>
            <a:r>
              <a:rPr lang="en-US" sz="2400" dirty="0" smtClean="0"/>
              <a:t>He had so many gigs, he developed a rather novel way to get from studio to studio in NYC.</a:t>
            </a:r>
          </a:p>
        </p:txBody>
      </p:sp>
    </p:spTree>
    <p:extLst>
      <p:ext uri="{BB962C8B-B14F-4D97-AF65-F5344CB8AC3E}">
        <p14:creationId xmlns:p14="http://schemas.microsoft.com/office/powerpoint/2010/main" val="15787728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sp>
        <p:nvSpPr>
          <p:cNvPr id="5" name="TextBox 4"/>
          <p:cNvSpPr txBox="1"/>
          <p:nvPr/>
        </p:nvSpPr>
        <p:spPr>
          <a:xfrm>
            <a:off x="-1" y="1036011"/>
            <a:ext cx="4255873" cy="3046988"/>
          </a:xfrm>
          <a:prstGeom prst="rect">
            <a:avLst/>
          </a:prstGeom>
          <a:noFill/>
        </p:spPr>
        <p:txBody>
          <a:bodyPr wrap="square" rtlCol="0">
            <a:spAutoFit/>
          </a:bodyPr>
          <a:lstStyle/>
          <a:p>
            <a:r>
              <a:rPr lang="en-US" sz="2400" dirty="0" smtClean="0"/>
              <a:t>He claimed that at the time, there was no law in NYC saying you had to be sick to travel in an ambulance.</a:t>
            </a:r>
          </a:p>
          <a:p>
            <a:endParaRPr lang="en-US" sz="2400" dirty="0"/>
          </a:p>
          <a:p>
            <a:r>
              <a:rPr lang="en-US" sz="2400" dirty="0" smtClean="0"/>
              <a:t>So he hired one, to take him from gig to gig, lights flashing and sirens blaring.</a:t>
            </a:r>
          </a:p>
        </p:txBody>
      </p:sp>
      <p:pic>
        <p:nvPicPr>
          <p:cNvPr id="3" name="Picture 2" descr="ambulanc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315" y="874301"/>
            <a:ext cx="4478480" cy="3358860"/>
          </a:xfrm>
          <a:prstGeom prst="rect">
            <a:avLst/>
          </a:prstGeom>
        </p:spPr>
      </p:pic>
    </p:spTree>
    <p:extLst>
      <p:ext uri="{BB962C8B-B14F-4D97-AF65-F5344CB8AC3E}">
        <p14:creationId xmlns:p14="http://schemas.microsoft.com/office/powerpoint/2010/main" val="26040737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sp>
        <p:nvSpPr>
          <p:cNvPr id="5" name="TextBox 4"/>
          <p:cNvSpPr txBox="1"/>
          <p:nvPr/>
        </p:nvSpPr>
        <p:spPr>
          <a:xfrm>
            <a:off x="77988" y="4545079"/>
            <a:ext cx="8916808" cy="923330"/>
          </a:xfrm>
          <a:prstGeom prst="rect">
            <a:avLst/>
          </a:prstGeom>
          <a:noFill/>
        </p:spPr>
        <p:txBody>
          <a:bodyPr wrap="square" rtlCol="0">
            <a:spAutoFit/>
          </a:bodyPr>
          <a:lstStyle/>
          <a:p>
            <a:r>
              <a:rPr lang="en-US" sz="4800" dirty="0" smtClean="0"/>
              <a:t>New York soon changed the law</a:t>
            </a:r>
            <a:r>
              <a:rPr lang="en-US" sz="5400" dirty="0" smtClean="0"/>
              <a:t>.</a:t>
            </a:r>
          </a:p>
        </p:txBody>
      </p:sp>
      <p:pic>
        <p:nvPicPr>
          <p:cNvPr id="3" name="Picture 2" descr="ambulanc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315" y="874301"/>
            <a:ext cx="4478480" cy="3358860"/>
          </a:xfrm>
          <a:prstGeom prst="rect">
            <a:avLst/>
          </a:prstGeom>
        </p:spPr>
      </p:pic>
    </p:spTree>
    <p:extLst>
      <p:ext uri="{BB962C8B-B14F-4D97-AF65-F5344CB8AC3E}">
        <p14:creationId xmlns:p14="http://schemas.microsoft.com/office/powerpoint/2010/main" val="21582750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61"/>
            <a:ext cx="3174776" cy="978150"/>
          </a:xfrm>
        </p:spPr>
        <p:txBody>
          <a:bodyPr>
            <a:normAutofit fontScale="90000"/>
          </a:bodyPr>
          <a:lstStyle/>
          <a:p>
            <a:r>
              <a:rPr lang="en-US" dirty="0" smtClean="0"/>
              <a:t>Orson Welles</a:t>
            </a:r>
            <a:endParaRPr lang="en-US" dirty="0"/>
          </a:p>
        </p:txBody>
      </p:sp>
      <p:pic>
        <p:nvPicPr>
          <p:cNvPr id="4" name="Picture 3" descr="Caesar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708" y="57861"/>
            <a:ext cx="4489551" cy="3596026"/>
          </a:xfrm>
          <a:prstGeom prst="rect">
            <a:avLst/>
          </a:prstGeom>
        </p:spPr>
      </p:pic>
      <p:sp>
        <p:nvSpPr>
          <p:cNvPr id="6" name="TextBox 5"/>
          <p:cNvSpPr txBox="1"/>
          <p:nvPr/>
        </p:nvSpPr>
        <p:spPr>
          <a:xfrm>
            <a:off x="222821" y="1191969"/>
            <a:ext cx="3732244" cy="2677656"/>
          </a:xfrm>
          <a:prstGeom prst="rect">
            <a:avLst/>
          </a:prstGeom>
          <a:noFill/>
        </p:spPr>
        <p:txBody>
          <a:bodyPr wrap="square" rtlCol="0">
            <a:spAutoFit/>
          </a:bodyPr>
          <a:lstStyle/>
          <a:p>
            <a:r>
              <a:rPr lang="en-US" sz="2800" dirty="0" smtClean="0"/>
              <a:t>In 1937, having left the Federal Theatre Project, Welles formed </a:t>
            </a:r>
          </a:p>
          <a:p>
            <a:r>
              <a:rPr lang="en-US" sz="2800" dirty="0" smtClean="0"/>
              <a:t>“The Mercury Theatre.” His first production: </a:t>
            </a:r>
            <a:r>
              <a:rPr lang="en-US" sz="2800" b="1" dirty="0" smtClean="0"/>
              <a:t>Julius Caesar</a:t>
            </a:r>
            <a:r>
              <a:rPr lang="en-US" sz="2800" dirty="0" smtClean="0"/>
              <a:t>.</a:t>
            </a:r>
            <a:r>
              <a:rPr lang="en-US" sz="2800" b="1" dirty="0" smtClean="0"/>
              <a:t> </a:t>
            </a:r>
            <a:endParaRPr lang="en-US" sz="2800" b="1" dirty="0"/>
          </a:p>
        </p:txBody>
      </p:sp>
      <p:sp>
        <p:nvSpPr>
          <p:cNvPr id="7" name="TextBox 6"/>
          <p:cNvSpPr txBox="1"/>
          <p:nvPr/>
        </p:nvSpPr>
        <p:spPr>
          <a:xfrm>
            <a:off x="222821" y="4255441"/>
            <a:ext cx="8634297" cy="1200329"/>
          </a:xfrm>
          <a:prstGeom prst="rect">
            <a:avLst/>
          </a:prstGeom>
          <a:noFill/>
        </p:spPr>
        <p:txBody>
          <a:bodyPr wrap="square" rtlCol="0">
            <a:spAutoFit/>
          </a:bodyPr>
          <a:lstStyle/>
          <a:p>
            <a:r>
              <a:rPr lang="en-US" dirty="0" smtClean="0"/>
              <a:t>It was staged very starkly, and was obviously a slap at the rise of Nazi Germany. </a:t>
            </a:r>
          </a:p>
          <a:p>
            <a:endParaRPr lang="en-US" dirty="0"/>
          </a:p>
          <a:p>
            <a:r>
              <a:rPr lang="en-US" dirty="0" smtClean="0"/>
              <a:t>Preview night: a disaster.</a:t>
            </a:r>
          </a:p>
          <a:p>
            <a:r>
              <a:rPr lang="en-US" dirty="0" smtClean="0"/>
              <a:t>Opening night: standing ovation </a:t>
            </a:r>
            <a:endParaRPr lang="en-US" dirty="0"/>
          </a:p>
        </p:txBody>
      </p:sp>
    </p:spTree>
    <p:extLst>
      <p:ext uri="{BB962C8B-B14F-4D97-AF65-F5344CB8AC3E}">
        <p14:creationId xmlns:p14="http://schemas.microsoft.com/office/powerpoint/2010/main" val="8805660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1050</TotalTime>
  <Words>1041</Words>
  <Application>Microsoft Macintosh PowerPoint</Application>
  <PresentationFormat>On-screen Show (4:3)</PresentationFormat>
  <Paragraphs>110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Black</vt:lpstr>
      <vt:lpstr>Orson Welles All-too-human Genius</vt:lpstr>
      <vt:lpstr>Orson Welles All-too-human Genius</vt:lpstr>
      <vt:lpstr>Orson Welles All-too-human Genius</vt:lpstr>
      <vt:lpstr>Orson Welles</vt:lpstr>
      <vt:lpstr>Orson Welles</vt:lpstr>
      <vt:lpstr>Orson Welles</vt:lpstr>
      <vt:lpstr>Orson Welles</vt:lpstr>
      <vt:lpstr>Orson Welles</vt:lpstr>
      <vt:lpstr>Orson Welles</vt:lpstr>
      <vt:lpstr>Orson Welles</vt:lpstr>
      <vt:lpstr>Orson Welles</vt:lpstr>
      <vt:lpstr>PowerPoint Presentation</vt:lpstr>
      <vt:lpstr>War of the Worlds</vt:lpstr>
      <vt:lpstr>Orson Welles</vt:lpstr>
      <vt:lpstr>Orson Welles</vt:lpstr>
      <vt:lpstr>Orson Welles</vt:lpstr>
      <vt:lpstr>Orson Welles</vt:lpstr>
      <vt:lpstr>Orson Welles</vt:lpstr>
      <vt:lpstr>PowerPoint Presentation</vt:lpstr>
      <vt:lpstr>PowerPoint Presentation</vt:lpstr>
      <vt:lpstr>PowerPoint Presentation</vt:lpstr>
      <vt:lpstr>PowerPoint Presentation</vt:lpstr>
      <vt:lpstr>Multiple sources to thank, including:</vt:lpstr>
      <vt:lpstr>Today’s Trivia</vt:lpstr>
      <vt:lpstr>Today’s Trivia</vt:lpstr>
      <vt:lpstr>Let’s talk about a radio show…</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PCA Drama Class</dc:title>
  <dc:creator>Scott Piehler</dc:creator>
  <cp:lastModifiedBy>Scott Piehler</cp:lastModifiedBy>
  <cp:revision>54</cp:revision>
  <dcterms:created xsi:type="dcterms:W3CDTF">2012-08-14T12:57:05Z</dcterms:created>
  <dcterms:modified xsi:type="dcterms:W3CDTF">2014-10-08T11:49:22Z</dcterms:modified>
</cp:coreProperties>
</file>