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5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6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7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70" r:id="rId1"/>
    <p:sldMasterId id="2147483906" r:id="rId2"/>
    <p:sldMasterId id="2147484005" r:id="rId3"/>
    <p:sldMasterId id="2147484019" r:id="rId4"/>
    <p:sldMasterId id="2147484034" r:id="rId5"/>
    <p:sldMasterId id="2147484104" r:id="rId6"/>
    <p:sldMasterId id="2147484108" r:id="rId7"/>
    <p:sldMasterId id="2147483744" r:id="rId8"/>
  </p:sldMasterIdLst>
  <p:notesMasterIdLst>
    <p:notesMasterId r:id="rId25"/>
  </p:notesMasterIdLst>
  <p:handoutMasterIdLst>
    <p:handoutMasterId r:id="rId26"/>
  </p:handoutMasterIdLst>
  <p:sldIdLst>
    <p:sldId id="380" r:id="rId9"/>
    <p:sldId id="665" r:id="rId10"/>
    <p:sldId id="664" r:id="rId11"/>
    <p:sldId id="663" r:id="rId12"/>
    <p:sldId id="397" r:id="rId13"/>
    <p:sldId id="671" r:id="rId14"/>
    <p:sldId id="668" r:id="rId15"/>
    <p:sldId id="670" r:id="rId16"/>
    <p:sldId id="672" r:id="rId17"/>
    <p:sldId id="673" r:id="rId18"/>
    <p:sldId id="666" r:id="rId19"/>
    <p:sldId id="667" r:id="rId20"/>
    <p:sldId id="554" r:id="rId21"/>
    <p:sldId id="595" r:id="rId22"/>
    <p:sldId id="482" r:id="rId23"/>
    <p:sldId id="542" r:id="rId2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79539" autoAdjust="0"/>
  </p:normalViewPr>
  <p:slideViewPr>
    <p:cSldViewPr snapToGrid="0" snapToObjects="1">
      <p:cViewPr varScale="1">
        <p:scale>
          <a:sx n="53" d="100"/>
          <a:sy n="53" d="100"/>
        </p:scale>
        <p:origin x="1632" y="2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2505765240459118"/>
          <c:y val="8.1635242266856825E-2"/>
          <c:w val="0.71987865416436847"/>
          <c:h val="0.887051000000000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rgbClr val="7D0063"/>
            </a:solidFill>
            <a:ln w="12658" cap="flat">
              <a:solidFill>
                <a:srgbClr val="FFFFFF"/>
              </a:solidFill>
              <a:prstDash val="solid"/>
              <a:bevel/>
            </a:ln>
            <a:effectLst/>
          </c:spPr>
          <c:invertIfNegative val="0"/>
          <c:dLbls>
            <c:numFmt formatCode="0%" sourceLinked="0"/>
            <c:spPr>
              <a:solidFill>
                <a:schemeClr val="bg1"/>
              </a:solidFill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Elementary school</c:v>
                </c:pt>
                <c:pt idx="1">
                  <c:v>Middle school</c:v>
                </c:pt>
                <c:pt idx="2">
                  <c:v>High School</c:v>
                </c:pt>
                <c:pt idx="3">
                  <c:v>Out-of-school, in the community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0.65</c:v>
                </c:pt>
                <c:pt idx="1">
                  <c:v>0.65</c:v>
                </c:pt>
                <c:pt idx="2">
                  <c:v>0.66</c:v>
                </c:pt>
                <c:pt idx="3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6E-468A-88F3-A6AD16397D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rgbClr val="A17AAA"/>
            </a:solidFill>
            <a:ln w="12658" cap="flat">
              <a:solidFill>
                <a:srgbClr val="FFFFFF"/>
              </a:solidFill>
              <a:prstDash val="solid"/>
              <a:bevel/>
            </a:ln>
            <a:effectLst/>
          </c:spPr>
          <c:invertIfNegative val="0"/>
          <c:dLbls>
            <c:numFmt formatCode="0%" sourceLinked="0"/>
            <c:spPr>
              <a:solidFill>
                <a:schemeClr val="bg1"/>
              </a:solidFill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Elementary school</c:v>
                </c:pt>
                <c:pt idx="1">
                  <c:v>Middle school</c:v>
                </c:pt>
                <c:pt idx="2">
                  <c:v>High School</c:v>
                </c:pt>
                <c:pt idx="3">
                  <c:v>Out-of-school, in the community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0.3</c:v>
                </c:pt>
                <c:pt idx="2">
                  <c:v>0.27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6E-468A-88F3-A6AD16397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0115360"/>
        <c:axId val="210115752"/>
      </c:barChart>
      <c:catAx>
        <c:axId val="210115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10115752"/>
        <c:crosses val="autoZero"/>
        <c:auto val="1"/>
        <c:lblAlgn val="ctr"/>
        <c:lblOffset val="100"/>
        <c:noMultiLvlLbl val="1"/>
      </c:catAx>
      <c:valAx>
        <c:axId val="210115752"/>
        <c:scaling>
          <c:orientation val="minMax"/>
          <c:max val="1"/>
        </c:scaling>
        <c:delete val="1"/>
        <c:axPos val="t"/>
        <c:numFmt formatCode="0%" sourceLinked="0"/>
        <c:majorTickMark val="none"/>
        <c:minorTickMark val="none"/>
        <c:tickLblPos val="none"/>
        <c:crossAx val="210115360"/>
        <c:crosses val="autoZero"/>
        <c:crossBetween val="between"/>
        <c:majorUnit val="0.25"/>
        <c:minorUnit val="0.12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28795083390064702"/>
          <c:y val="0.90497096977287239"/>
          <c:w val="0.71204916609935298"/>
          <c:h val="9.5029030227127637E-2"/>
        </c:manualLayout>
      </c:layout>
      <c:overlay val="1"/>
      <c:spPr>
        <a:noFill/>
        <a:ln w="12700" cap="flat">
          <a:noFill/>
          <a:miter lim="400000"/>
        </a:ln>
        <a:effectLst/>
      </c:sp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A83FEDA-8DB3-0147-904C-4D98748A8C1D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259644D-075A-0541-8A9B-E721311414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52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E9BDE80-5FAD-9E48-99AB-7BFAAD1BCE09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83A4EB4-1700-E04D-A83C-D2C1F455B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103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F0783-564C-40F7-9F1A-4A77E53BB2C7}" type="slidenum">
              <a:rPr lang="en-US">
                <a:solidFill>
                  <a:prstClr val="black"/>
                </a:solidFill>
              </a:rPr>
              <a:pPr/>
              <a:t>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94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E89251-3006-41DE-BC92-AE459CB1DA6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83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A4EB4-1700-E04D-A83C-D2C1F455BF8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916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641350"/>
            <a:ext cx="4187825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09" indent="-233309">
              <a:buFont typeface="+mj-lt"/>
              <a:buAutoNum type="arabicPeriod"/>
            </a:pPr>
            <a:r>
              <a:rPr lang="en-US" dirty="0"/>
              <a:t>LIKE all industries, spending by arts organizations has a measurable economic impact.  UNLIKE most industries, the arts generate a bounty of event-related spending for local businesses—dollars that land in the pockets of local business establishments such as parking garages, restaurants, retail stores, hotels, and even the local babysitters. </a:t>
            </a:r>
          </a:p>
          <a:p>
            <a:pPr marL="233309" indent="-233309">
              <a:buFont typeface="+mj-lt"/>
              <a:buAutoNum type="arabicPeriod"/>
            </a:pPr>
            <a:endParaRPr lang="en-US" dirty="0"/>
          </a:p>
          <a:p>
            <a:pPr marL="233309" marR="0" lvl="0" indent="-23330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We did 212,691 audience</a:t>
            </a:r>
            <a:r>
              <a:rPr lang="en-US" baseline="0" dirty="0"/>
              <a:t> surveys. This is what the average spending looks like.</a:t>
            </a:r>
            <a:endParaRPr lang="en-US" dirty="0"/>
          </a:p>
          <a:p>
            <a:pPr marL="233309" indent="-233309">
              <a:buFont typeface="+mj-lt"/>
              <a:buAutoNum type="arabicPeriod"/>
            </a:pPr>
            <a:endParaRPr lang="en-US" dirty="0"/>
          </a:p>
          <a:p>
            <a:pPr marL="233309" indent="-233309">
              <a:buFont typeface="+mj-lt"/>
              <a:buAutoNum type="arabicPeriod"/>
            </a:pPr>
            <a:r>
              <a:rPr lang="en-US" dirty="0"/>
              <a:t>Can you still get a room for $4.48?? (Remember, these are averages)</a:t>
            </a:r>
          </a:p>
          <a:p>
            <a:pPr marL="233309" indent="-233309">
              <a:buFont typeface="+mj-lt"/>
              <a:buAutoNum type="arabicPeriod"/>
            </a:pPr>
            <a:endParaRPr lang="en-US" dirty="0"/>
          </a:p>
          <a:p>
            <a:pPr marL="233309" indent="-233309">
              <a:buFont typeface="+mj-lt"/>
              <a:buAutoNum type="arabicPeriod"/>
            </a:pPr>
            <a:r>
              <a:rPr lang="en-US" dirty="0"/>
              <a:t>When you interview 212,000 people, you are going to hear some great stories. My favorite in the “Other” category is a farmer who paid someone $60 to milk his cows so he could go to the theater.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80DB7F-1959-4C78-BD7F-27D19B731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37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5753F-0DFD-4CB4-BFBD-5EF811AE18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490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5753F-0DFD-4CB4-BFBD-5EF811AE18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22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80DB7F-1959-4C78-BD7F-27D19B731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801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46B9E-158A-4901-9DA7-9028EF5AED7B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2008, the Conference Board published, Ready to Innovate touts the importance of arts education in building the 21</a:t>
            </a:r>
            <a:r>
              <a:rPr lang="en-US" baseline="30000" dirty="0"/>
              <a:t>st</a:t>
            </a:r>
            <a:r>
              <a:rPr lang="en-US" dirty="0"/>
              <a:t> century workplace.  Arts participation in the school or in the workplace strengthens our “creativity muscles” which builds our creativity, the fuel that drives innovation.  </a:t>
            </a:r>
          </a:p>
          <a:p>
            <a:r>
              <a:rPr lang="en-US" dirty="0"/>
              <a:t>72% of employers say creativity is of primary concern when they’re hiring, and 85% of these employers can’t find the creative applicants they seek. </a:t>
            </a:r>
          </a:p>
          <a:p>
            <a:r>
              <a:rPr lang="en-US" dirty="0"/>
              <a:t>Employers who replied to the survey believe creativity has less to do with finding solutions than with the ability to spot problems or patterns others cannot see.</a:t>
            </a:r>
          </a:p>
          <a:p>
            <a:r>
              <a:rPr lang="en-US" dirty="0"/>
              <a:t>Arts-related study in college is a key creativity indicator to potential employers. </a:t>
            </a:r>
          </a:p>
          <a:p>
            <a:r>
              <a:rPr lang="en-US" dirty="0"/>
              <a:t>Very few employers test for creativity in the hiring process; a noteworthy 27 percent said they use the candidate’s appearance to assess creative ability. </a:t>
            </a:r>
          </a:p>
          <a:p>
            <a:r>
              <a:rPr lang="en-US" dirty="0"/>
              <a:t>The Conference Board report concludes, “..The arts—music creative writing, drawing, dance—provide the skills sought by employers of the Third Millennium.</a:t>
            </a:r>
          </a:p>
        </p:txBody>
      </p:sp>
    </p:spTree>
    <p:extLst>
      <p:ext uri="{BB962C8B-B14F-4D97-AF65-F5344CB8AC3E}">
        <p14:creationId xmlns:p14="http://schemas.microsoft.com/office/powerpoint/2010/main" val="1253429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53C3F-4418-4806-BDDC-169459131DCF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48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95753F-0DFD-4CB4-BFBD-5EF811AE18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00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075" name="Freeform 3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68D6CD81-D6B1-47E9-B319-6BD1816245B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91" name="Picture 19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" y="41275"/>
            <a:ext cx="93503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97F0D-CB6B-4FF8-ABF7-BC80DB2A1D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9143999" cy="6858000"/>
          </a:xfrm>
          <a:effectLst/>
        </p:spPr>
        <p:txBody>
          <a:bodyPr/>
          <a:lstStyle>
            <a:lvl1pPr>
              <a:defRPr baseline="0"/>
            </a:lvl1pPr>
          </a:lstStyle>
          <a:p>
            <a:br>
              <a:rPr lang="en-GB" dirty="0"/>
            </a:br>
            <a:r>
              <a:rPr lang="en-GB" dirty="0"/>
              <a:t>     Copy Desired Image, Select this placeholder, Paste &amp; Then “Send to back”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094" y="3305917"/>
            <a:ext cx="7093160" cy="960263"/>
          </a:xfr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816"/>
              </a:spcBef>
              <a:defRPr sz="7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DOLOR SIT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273" y="2476736"/>
            <a:ext cx="6033722" cy="829179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0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614374" y="6200608"/>
            <a:ext cx="4951963" cy="34692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85000"/>
              </a:lnSpc>
              <a:spcBef>
                <a:spcPts val="204"/>
              </a:spcBef>
            </a:pPr>
            <a:r>
              <a:rPr lang="en-GB" dirty="0"/>
              <a:t>© 2015 Ipsos.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247314" y="6200608"/>
            <a:ext cx="382425" cy="34692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US" sz="80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8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9325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Up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8" y="331099"/>
            <a:ext cx="672579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468331" y="2276392"/>
            <a:ext cx="1841804" cy="3227173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1889" y="5626410"/>
            <a:ext cx="6326278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5901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-8389" y="-19050"/>
            <a:ext cx="4879268" cy="6885440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879268"/>
              <a:gd name="connsiteY0" fmla="*/ 8965 h 5158757"/>
              <a:gd name="connsiteX1" fmla="*/ 2716306 w 4879268"/>
              <a:gd name="connsiteY1" fmla="*/ 0 h 5158757"/>
              <a:gd name="connsiteX2" fmla="*/ 4879268 w 4879268"/>
              <a:gd name="connsiteY2" fmla="*/ 5158757 h 5158757"/>
              <a:gd name="connsiteX3" fmla="*/ 0 w 4879268"/>
              <a:gd name="connsiteY3" fmla="*/ 5152465 h 5158757"/>
              <a:gd name="connsiteX4" fmla="*/ 0 w 4879268"/>
              <a:gd name="connsiteY4" fmla="*/ 8965 h 5158757"/>
              <a:gd name="connsiteX0" fmla="*/ 0 w 4879268"/>
              <a:gd name="connsiteY0" fmla="*/ 2673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2673 h 5152465"/>
              <a:gd name="connsiteX0" fmla="*/ 0 w 4879268"/>
              <a:gd name="connsiteY0" fmla="*/ 8965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8965 h 5152465"/>
              <a:gd name="connsiteX0" fmla="*/ 0 w 4879268"/>
              <a:gd name="connsiteY0" fmla="*/ 15257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15257 h 5152465"/>
              <a:gd name="connsiteX0" fmla="*/ 0 w 4879268"/>
              <a:gd name="connsiteY0" fmla="*/ 15257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15257 h 5152465"/>
              <a:gd name="connsiteX0" fmla="*/ 8389 w 4879268"/>
              <a:gd name="connsiteY0" fmla="*/ 8966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8389 w 4879268"/>
              <a:gd name="connsiteY4" fmla="*/ 8966 h 5152465"/>
              <a:gd name="connsiteX0" fmla="*/ 8389 w 4879268"/>
              <a:gd name="connsiteY0" fmla="*/ 0 h 5152725"/>
              <a:gd name="connsiteX1" fmla="*/ 2716306 w 4879268"/>
              <a:gd name="connsiteY1" fmla="*/ 260 h 5152725"/>
              <a:gd name="connsiteX2" fmla="*/ 4879268 w 4879268"/>
              <a:gd name="connsiteY2" fmla="*/ 5152725 h 5152725"/>
              <a:gd name="connsiteX3" fmla="*/ 0 w 4879268"/>
              <a:gd name="connsiteY3" fmla="*/ 5146433 h 5152725"/>
              <a:gd name="connsiteX4" fmla="*/ 8389 w 4879268"/>
              <a:gd name="connsiteY4" fmla="*/ 0 h 51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9268" h="5152725">
                <a:moveTo>
                  <a:pt x="8389" y="0"/>
                </a:moveTo>
                <a:lnTo>
                  <a:pt x="2716306" y="260"/>
                </a:lnTo>
                <a:lnTo>
                  <a:pt x="4879268" y="5152725"/>
                </a:lnTo>
                <a:lnTo>
                  <a:pt x="0" y="5146433"/>
                </a:lnTo>
                <a:cubicBezTo>
                  <a:pt x="2796" y="3434031"/>
                  <a:pt x="5593" y="1712402"/>
                  <a:pt x="8389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769" y="1851261"/>
            <a:ext cx="4216925" cy="29971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6221081"/>
            <a:ext cx="3164412" cy="35932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dirty="0"/>
              <a:t>© 2015 Ipsos. 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4" y="6221081"/>
            <a:ext cx="382425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24" name="Picture 23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5" name="Picture 24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3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525" y="466676"/>
            <a:ext cx="1057475" cy="121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430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79002" y="2928371"/>
            <a:ext cx="2190693" cy="747897"/>
          </a:xfrm>
        </p:spPr>
        <p:txBody>
          <a:bodyPr anchor="ctr"/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6221081"/>
            <a:ext cx="4951963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dirty="0"/>
              <a:t>© 2015 Ipsos. 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4" y="6221081"/>
            <a:ext cx="382425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9526"/>
            <a:ext cx="5930713" cy="6867525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616513"/>
              <a:gd name="connsiteY0" fmla="*/ 0 h 5143500"/>
              <a:gd name="connsiteX1" fmla="*/ 4654924 w 6616513"/>
              <a:gd name="connsiteY1" fmla="*/ 0 h 5143500"/>
              <a:gd name="connsiteX2" fmla="*/ 6616513 w 6616513"/>
              <a:gd name="connsiteY2" fmla="*/ 5143500 h 5143500"/>
              <a:gd name="connsiteX3" fmla="*/ 0 w 6616513"/>
              <a:gd name="connsiteY3" fmla="*/ 5143500 h 5143500"/>
              <a:gd name="connsiteX4" fmla="*/ 0 w 6616513"/>
              <a:gd name="connsiteY4" fmla="*/ 0 h 5143500"/>
              <a:gd name="connsiteX0" fmla="*/ 0 w 6616513"/>
              <a:gd name="connsiteY0" fmla="*/ 7144 h 5150644"/>
              <a:gd name="connsiteX1" fmla="*/ 3578599 w 6616513"/>
              <a:gd name="connsiteY1" fmla="*/ 0 h 5150644"/>
              <a:gd name="connsiteX2" fmla="*/ 6616513 w 6616513"/>
              <a:gd name="connsiteY2" fmla="*/ 5150644 h 5150644"/>
              <a:gd name="connsiteX3" fmla="*/ 0 w 6616513"/>
              <a:gd name="connsiteY3" fmla="*/ 5150644 h 5150644"/>
              <a:gd name="connsiteX4" fmla="*/ 0 w 6616513"/>
              <a:gd name="connsiteY4" fmla="*/ 7144 h 5150644"/>
              <a:gd name="connsiteX0" fmla="*/ 0 w 5930713"/>
              <a:gd name="connsiteY0" fmla="*/ 7144 h 5150644"/>
              <a:gd name="connsiteX1" fmla="*/ 3578599 w 5930713"/>
              <a:gd name="connsiteY1" fmla="*/ 0 h 5150644"/>
              <a:gd name="connsiteX2" fmla="*/ 5930713 w 5930713"/>
              <a:gd name="connsiteY2" fmla="*/ 5150644 h 5150644"/>
              <a:gd name="connsiteX3" fmla="*/ 0 w 5930713"/>
              <a:gd name="connsiteY3" fmla="*/ 5150644 h 5150644"/>
              <a:gd name="connsiteX4" fmla="*/ 0 w 5930713"/>
              <a:gd name="connsiteY4" fmla="*/ 7144 h 515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713" h="5150644">
                <a:moveTo>
                  <a:pt x="0" y="7144"/>
                </a:moveTo>
                <a:lnTo>
                  <a:pt x="3578599" y="0"/>
                </a:lnTo>
                <a:lnTo>
                  <a:pt x="5930713" y="5150644"/>
                </a:lnTo>
                <a:lnTo>
                  <a:pt x="0" y="5150644"/>
                </a:lnTo>
                <a:lnTo>
                  <a:pt x="0" y="7144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19" name="Picture 18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525" y="466676"/>
            <a:ext cx="1057475" cy="121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979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B20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83A8B"/>
                </a:solidFill>
              </a:rPr>
              <a:t> </a:t>
            </a:r>
          </a:p>
        </p:txBody>
      </p:sp>
      <p:pic>
        <p:nvPicPr>
          <p:cNvPr id="24" name="Picture 23" descr="AFTA-star-red-2.png"/>
          <p:cNvPicPr>
            <a:picLocks noChangeAspect="1"/>
          </p:cNvPicPr>
          <p:nvPr userDrawn="1"/>
        </p:nvPicPr>
        <p:blipFill rotWithShape="1">
          <a:blip r:embed="rId2" cstate="email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117"/>
          <a:stretch/>
        </p:blipFill>
        <p:spPr>
          <a:xfrm>
            <a:off x="-2" y="-2"/>
            <a:ext cx="7855160" cy="6858002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6221081"/>
            <a:ext cx="4951963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US" dirty="0"/>
              <a:t>© 2016  Americans for the Arts 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4" y="6221081"/>
            <a:ext cx="382425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347008" y="2100430"/>
            <a:ext cx="0" cy="1599166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FTA-LOGO-Whi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4" y="2100430"/>
            <a:ext cx="134416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684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de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1951"/>
            <a:ext cx="6313395" cy="6905811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205818"/>
              <a:gd name="connsiteY0" fmla="*/ 0 h 5143500"/>
              <a:gd name="connsiteX1" fmla="*/ 4654924 w 6205818"/>
              <a:gd name="connsiteY1" fmla="*/ 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493559 w 6205818"/>
              <a:gd name="connsiteY1" fmla="*/ 1793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26895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1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23748"/>
              <a:gd name="connsiteY0" fmla="*/ 0 h 5143500"/>
              <a:gd name="connsiteX1" fmla="*/ 4502524 w 6223748"/>
              <a:gd name="connsiteY1" fmla="*/ 1 h 5143500"/>
              <a:gd name="connsiteX2" fmla="*/ 6223748 w 6223748"/>
              <a:gd name="connsiteY2" fmla="*/ 5143499 h 5143500"/>
              <a:gd name="connsiteX3" fmla="*/ 0 w 6223748"/>
              <a:gd name="connsiteY3" fmla="*/ 5143500 h 5143500"/>
              <a:gd name="connsiteX4" fmla="*/ 0 w 6223748"/>
              <a:gd name="connsiteY4" fmla="*/ 0 h 5143500"/>
              <a:gd name="connsiteX0" fmla="*/ 0 w 6223748"/>
              <a:gd name="connsiteY0" fmla="*/ 8964 h 5152464"/>
              <a:gd name="connsiteX1" fmla="*/ 4529418 w 6223748"/>
              <a:gd name="connsiteY1" fmla="*/ 0 h 5152464"/>
              <a:gd name="connsiteX2" fmla="*/ 6223748 w 6223748"/>
              <a:gd name="connsiteY2" fmla="*/ 5152463 h 5152464"/>
              <a:gd name="connsiteX3" fmla="*/ 0 w 6223748"/>
              <a:gd name="connsiteY3" fmla="*/ 5152464 h 5152464"/>
              <a:gd name="connsiteX4" fmla="*/ 0 w 6223748"/>
              <a:gd name="connsiteY4" fmla="*/ 8964 h 5152464"/>
              <a:gd name="connsiteX0" fmla="*/ 0 w 6313395"/>
              <a:gd name="connsiteY0" fmla="*/ 8964 h 5179357"/>
              <a:gd name="connsiteX1" fmla="*/ 4529418 w 6313395"/>
              <a:gd name="connsiteY1" fmla="*/ 0 h 5179357"/>
              <a:gd name="connsiteX2" fmla="*/ 6313395 w 6313395"/>
              <a:gd name="connsiteY2" fmla="*/ 5179357 h 5179357"/>
              <a:gd name="connsiteX3" fmla="*/ 0 w 6313395"/>
              <a:gd name="connsiteY3" fmla="*/ 5152464 h 5179357"/>
              <a:gd name="connsiteX4" fmla="*/ 0 w 6313395"/>
              <a:gd name="connsiteY4" fmla="*/ 8964 h 5179357"/>
              <a:gd name="connsiteX0" fmla="*/ 0 w 6313395"/>
              <a:gd name="connsiteY0" fmla="*/ 8964 h 5179358"/>
              <a:gd name="connsiteX1" fmla="*/ 4529418 w 6313395"/>
              <a:gd name="connsiteY1" fmla="*/ 0 h 5179358"/>
              <a:gd name="connsiteX2" fmla="*/ 6313395 w 6313395"/>
              <a:gd name="connsiteY2" fmla="*/ 5179357 h 5179358"/>
              <a:gd name="connsiteX3" fmla="*/ 8965 w 6313395"/>
              <a:gd name="connsiteY3" fmla="*/ 5179358 h 5179358"/>
              <a:gd name="connsiteX4" fmla="*/ 0 w 6313395"/>
              <a:gd name="connsiteY4" fmla="*/ 8964 h 517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3395" h="5179358">
                <a:moveTo>
                  <a:pt x="0" y="8964"/>
                </a:moveTo>
                <a:lnTo>
                  <a:pt x="4529418" y="0"/>
                </a:lnTo>
                <a:lnTo>
                  <a:pt x="6313395" y="5179357"/>
                </a:lnTo>
                <a:lnTo>
                  <a:pt x="8965" y="5179358"/>
                </a:lnTo>
                <a:cubicBezTo>
                  <a:pt x="5977" y="3455893"/>
                  <a:pt x="2988" y="1732429"/>
                  <a:pt x="0" y="8964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9050" y="2859126"/>
            <a:ext cx="1982834" cy="886397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6221081"/>
            <a:ext cx="4951963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dirty="0"/>
              <a:t>© 2015 Ipsos. 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4" y="6221081"/>
            <a:ext cx="382425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19" name="Picture 18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1" name="Picture 20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66676"/>
            <a:ext cx="1038594" cy="1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020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9050" y="2859126"/>
            <a:ext cx="1982834" cy="886397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6221081"/>
            <a:ext cx="4951963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dirty="0"/>
              <a:t>© 2015 Ipsos. 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4" y="6221081"/>
            <a:ext cx="382425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9526"/>
            <a:ext cx="5930713" cy="6867525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616513"/>
              <a:gd name="connsiteY0" fmla="*/ 0 h 5143500"/>
              <a:gd name="connsiteX1" fmla="*/ 4654924 w 6616513"/>
              <a:gd name="connsiteY1" fmla="*/ 0 h 5143500"/>
              <a:gd name="connsiteX2" fmla="*/ 6616513 w 6616513"/>
              <a:gd name="connsiteY2" fmla="*/ 5143500 h 5143500"/>
              <a:gd name="connsiteX3" fmla="*/ 0 w 6616513"/>
              <a:gd name="connsiteY3" fmla="*/ 5143500 h 5143500"/>
              <a:gd name="connsiteX4" fmla="*/ 0 w 6616513"/>
              <a:gd name="connsiteY4" fmla="*/ 0 h 5143500"/>
              <a:gd name="connsiteX0" fmla="*/ 0 w 6616513"/>
              <a:gd name="connsiteY0" fmla="*/ 7144 h 5150644"/>
              <a:gd name="connsiteX1" fmla="*/ 3578599 w 6616513"/>
              <a:gd name="connsiteY1" fmla="*/ 0 h 5150644"/>
              <a:gd name="connsiteX2" fmla="*/ 6616513 w 6616513"/>
              <a:gd name="connsiteY2" fmla="*/ 5150644 h 5150644"/>
              <a:gd name="connsiteX3" fmla="*/ 0 w 6616513"/>
              <a:gd name="connsiteY3" fmla="*/ 5150644 h 5150644"/>
              <a:gd name="connsiteX4" fmla="*/ 0 w 6616513"/>
              <a:gd name="connsiteY4" fmla="*/ 7144 h 5150644"/>
              <a:gd name="connsiteX0" fmla="*/ 0 w 5930713"/>
              <a:gd name="connsiteY0" fmla="*/ 7144 h 5150644"/>
              <a:gd name="connsiteX1" fmla="*/ 3578599 w 5930713"/>
              <a:gd name="connsiteY1" fmla="*/ 0 h 5150644"/>
              <a:gd name="connsiteX2" fmla="*/ 5930713 w 5930713"/>
              <a:gd name="connsiteY2" fmla="*/ 5150644 h 5150644"/>
              <a:gd name="connsiteX3" fmla="*/ 0 w 5930713"/>
              <a:gd name="connsiteY3" fmla="*/ 5150644 h 5150644"/>
              <a:gd name="connsiteX4" fmla="*/ 0 w 5930713"/>
              <a:gd name="connsiteY4" fmla="*/ 7144 h 515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713" h="5150644">
                <a:moveTo>
                  <a:pt x="0" y="7144"/>
                </a:moveTo>
                <a:lnTo>
                  <a:pt x="3578599" y="0"/>
                </a:lnTo>
                <a:lnTo>
                  <a:pt x="5930713" y="5150644"/>
                </a:lnTo>
                <a:lnTo>
                  <a:pt x="0" y="5150644"/>
                </a:lnTo>
                <a:lnTo>
                  <a:pt x="0" y="7144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19" name="Picture 18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4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66676"/>
            <a:ext cx="1038594" cy="1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441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183A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83A8B"/>
                </a:solidFill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833" y="3306922"/>
            <a:ext cx="7093160" cy="960263"/>
          </a:xfrm>
        </p:spPr>
        <p:txBody>
          <a:bodyPr lIns="0" anchor="t"/>
          <a:lstStyle>
            <a:lvl1pPr>
              <a:lnSpc>
                <a:spcPct val="80000"/>
              </a:lnSpc>
              <a:spcBef>
                <a:spcPts val="816"/>
              </a:spcBef>
              <a:defRPr sz="7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DOLOR SIT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1814" y="2477744"/>
            <a:ext cx="6033722" cy="829179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629736" y="6341236"/>
            <a:ext cx="1427664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Americans</a:t>
            </a:r>
            <a:r>
              <a:rPr lang="en-GB" sz="8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for the Arts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66676"/>
            <a:ext cx="1038594" cy="1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055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Title Only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7" y="857958"/>
            <a:ext cx="7540023" cy="45704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331099"/>
            <a:ext cx="673335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6341236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12" name="Picture 11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9" name="Picture 18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4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66676"/>
            <a:ext cx="1038594" cy="1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56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Text Optio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7" y="857958"/>
            <a:ext cx="7387623" cy="457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7" y="331099"/>
            <a:ext cx="6733349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851261"/>
            <a:ext cx="7885666" cy="35240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6341236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13" name="Picture 12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7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66676"/>
            <a:ext cx="1038594" cy="1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9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DED38-8D96-4F0D-9246-7B4973703F3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Bullets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7" y="857958"/>
            <a:ext cx="7540023" cy="457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7" y="331099"/>
            <a:ext cx="6733349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851261"/>
            <a:ext cx="7885666" cy="35240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6341236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13" name="Picture 12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7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66676"/>
            <a:ext cx="1038594" cy="1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722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2_Titl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7" y="857958"/>
            <a:ext cx="7387623" cy="45704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331099"/>
            <a:ext cx="673335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29736" y="6341236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12" name="Picture 11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3" name="Picture 12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4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66676"/>
            <a:ext cx="1038594" cy="1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383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2_Text Option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3" y="857959"/>
            <a:ext cx="7385997" cy="457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9"/>
            <a:ext cx="672579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4000" y="1851257"/>
            <a:ext cx="7870391" cy="35240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6341236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13" name="Picture 12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7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66676"/>
            <a:ext cx="1038594" cy="1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080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3" y="857959"/>
            <a:ext cx="7385997" cy="457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9"/>
            <a:ext cx="672579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6341236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5" y="1865606"/>
            <a:ext cx="8288337" cy="3519196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20" name="Picture 19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1" name="Picture 20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6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66676"/>
            <a:ext cx="1038594" cy="1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977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232377" y="857958"/>
            <a:ext cx="7387623" cy="45704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2376" y="331099"/>
            <a:ext cx="673335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6341236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12" name="Picture 11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9" name="Picture 18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4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66676"/>
            <a:ext cx="1038594" cy="1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836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ext Opti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7" y="857958"/>
            <a:ext cx="7540023" cy="457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7" y="331099"/>
            <a:ext cx="6733349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851261"/>
            <a:ext cx="7885666" cy="35240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6341236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13" name="Picture 12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7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66676"/>
            <a:ext cx="1038594" cy="1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963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3_Bullets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7" y="857958"/>
            <a:ext cx="7463823" cy="457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7" y="331099"/>
            <a:ext cx="6733349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6341236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5" y="1865606"/>
            <a:ext cx="8288337" cy="3519196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20" name="Picture 19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2" name="Picture 21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6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66676"/>
            <a:ext cx="1038594" cy="1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983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9526" y="-9523"/>
            <a:ext cx="4714345" cy="6875913"/>
          </a:xfrm>
          <a:custGeom>
            <a:avLst/>
            <a:gdLst>
              <a:gd name="connsiteX0" fmla="*/ 0 w 4000500"/>
              <a:gd name="connsiteY0" fmla="*/ 0 h 5143500"/>
              <a:gd name="connsiteX1" fmla="*/ 4000500 w 4000500"/>
              <a:gd name="connsiteY1" fmla="*/ 0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4000500"/>
              <a:gd name="connsiteY0" fmla="*/ 0 h 5143500"/>
              <a:gd name="connsiteX1" fmla="*/ 432547 w 4000500"/>
              <a:gd name="connsiteY1" fmla="*/ 8964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3740523"/>
              <a:gd name="connsiteY0" fmla="*/ 0 h 5143500"/>
              <a:gd name="connsiteX1" fmla="*/ 432547 w 3740523"/>
              <a:gd name="connsiteY1" fmla="*/ 8964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0 h 5143500"/>
              <a:gd name="connsiteX1" fmla="*/ 441511 w 3740523"/>
              <a:gd name="connsiteY1" fmla="*/ 17929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8966 h 5152466"/>
              <a:gd name="connsiteX1" fmla="*/ 441511 w 3740523"/>
              <a:gd name="connsiteY1" fmla="*/ 0 h 5152466"/>
              <a:gd name="connsiteX2" fmla="*/ 3740523 w 3740523"/>
              <a:gd name="connsiteY2" fmla="*/ 5152466 h 5152466"/>
              <a:gd name="connsiteX3" fmla="*/ 0 w 3740523"/>
              <a:gd name="connsiteY3" fmla="*/ 5152466 h 5152466"/>
              <a:gd name="connsiteX4" fmla="*/ 0 w 3740523"/>
              <a:gd name="connsiteY4" fmla="*/ 8966 h 5152466"/>
              <a:gd name="connsiteX0" fmla="*/ 0 w 3797216"/>
              <a:gd name="connsiteY0" fmla="*/ 8966 h 5152466"/>
              <a:gd name="connsiteX1" fmla="*/ 441511 w 3797216"/>
              <a:gd name="connsiteY1" fmla="*/ 0 h 5152466"/>
              <a:gd name="connsiteX2" fmla="*/ 3797216 w 3797216"/>
              <a:gd name="connsiteY2" fmla="*/ 5152466 h 5152466"/>
              <a:gd name="connsiteX3" fmla="*/ 0 w 3797216"/>
              <a:gd name="connsiteY3" fmla="*/ 5152466 h 5152466"/>
              <a:gd name="connsiteX4" fmla="*/ 0 w 3797216"/>
              <a:gd name="connsiteY4" fmla="*/ 8966 h 5152466"/>
              <a:gd name="connsiteX0" fmla="*/ 0 w 3797216"/>
              <a:gd name="connsiteY0" fmla="*/ 0 h 5143500"/>
              <a:gd name="connsiteX1" fmla="*/ 299780 w 3797216"/>
              <a:gd name="connsiteY1" fmla="*/ 16201 h 5143500"/>
              <a:gd name="connsiteX2" fmla="*/ 3797216 w 3797216"/>
              <a:gd name="connsiteY2" fmla="*/ 5143500 h 5143500"/>
              <a:gd name="connsiteX3" fmla="*/ 0 w 3797216"/>
              <a:gd name="connsiteY3" fmla="*/ 5143500 h 5143500"/>
              <a:gd name="connsiteX4" fmla="*/ 0 w 3797216"/>
              <a:gd name="connsiteY4" fmla="*/ 0 h 5143500"/>
              <a:gd name="connsiteX0" fmla="*/ 0 w 3974380"/>
              <a:gd name="connsiteY0" fmla="*/ 0 h 5143500"/>
              <a:gd name="connsiteX1" fmla="*/ 299780 w 3974380"/>
              <a:gd name="connsiteY1" fmla="*/ 16201 h 5143500"/>
              <a:gd name="connsiteX2" fmla="*/ 3974380 w 3974380"/>
              <a:gd name="connsiteY2" fmla="*/ 5118334 h 5143500"/>
              <a:gd name="connsiteX3" fmla="*/ 0 w 3974380"/>
              <a:gd name="connsiteY3" fmla="*/ 5143500 h 5143500"/>
              <a:gd name="connsiteX4" fmla="*/ 0 w 3974380"/>
              <a:gd name="connsiteY4" fmla="*/ 0 h 5143500"/>
              <a:gd name="connsiteX0" fmla="*/ 0 w 3974380"/>
              <a:gd name="connsiteY0" fmla="*/ 2675 h 5146175"/>
              <a:gd name="connsiteX1" fmla="*/ 306867 w 3974380"/>
              <a:gd name="connsiteY1" fmla="*/ 0 h 5146175"/>
              <a:gd name="connsiteX2" fmla="*/ 3974380 w 3974380"/>
              <a:gd name="connsiteY2" fmla="*/ 5121009 h 5146175"/>
              <a:gd name="connsiteX3" fmla="*/ 0 w 3974380"/>
              <a:gd name="connsiteY3" fmla="*/ 5146175 h 5146175"/>
              <a:gd name="connsiteX4" fmla="*/ 0 w 3974380"/>
              <a:gd name="connsiteY4" fmla="*/ 2675 h 5146175"/>
              <a:gd name="connsiteX0" fmla="*/ 0 w 3974380"/>
              <a:gd name="connsiteY0" fmla="*/ 2675 h 5152467"/>
              <a:gd name="connsiteX1" fmla="*/ 306867 w 3974380"/>
              <a:gd name="connsiteY1" fmla="*/ 0 h 5152467"/>
              <a:gd name="connsiteX2" fmla="*/ 3974380 w 3974380"/>
              <a:gd name="connsiteY2" fmla="*/ 5152467 h 5152467"/>
              <a:gd name="connsiteX3" fmla="*/ 0 w 3974380"/>
              <a:gd name="connsiteY3" fmla="*/ 5146175 h 5152467"/>
              <a:gd name="connsiteX4" fmla="*/ 0 w 3974380"/>
              <a:gd name="connsiteY4" fmla="*/ 2675 h 5152467"/>
              <a:gd name="connsiteX0" fmla="*/ 0 w 3974380"/>
              <a:gd name="connsiteY0" fmla="*/ 2675 h 5152467"/>
              <a:gd name="connsiteX1" fmla="*/ 306867 w 3974380"/>
              <a:gd name="connsiteY1" fmla="*/ 0 h 5152467"/>
              <a:gd name="connsiteX2" fmla="*/ 3974380 w 3974380"/>
              <a:gd name="connsiteY2" fmla="*/ 5152467 h 5152467"/>
              <a:gd name="connsiteX3" fmla="*/ 21260 w 3974380"/>
              <a:gd name="connsiteY3" fmla="*/ 5146175 h 5152467"/>
              <a:gd name="connsiteX4" fmla="*/ 0 w 3974380"/>
              <a:gd name="connsiteY4" fmla="*/ 2675 h 5152467"/>
              <a:gd name="connsiteX0" fmla="*/ 0 w 3974380"/>
              <a:gd name="connsiteY0" fmla="*/ 2675 h 5152467"/>
              <a:gd name="connsiteX1" fmla="*/ 306867 w 3974380"/>
              <a:gd name="connsiteY1" fmla="*/ 0 h 5152467"/>
              <a:gd name="connsiteX2" fmla="*/ 3974380 w 3974380"/>
              <a:gd name="connsiteY2" fmla="*/ 5152467 h 5152467"/>
              <a:gd name="connsiteX3" fmla="*/ 14173 w 3974380"/>
              <a:gd name="connsiteY3" fmla="*/ 5152467 h 5152467"/>
              <a:gd name="connsiteX4" fmla="*/ 0 w 3974380"/>
              <a:gd name="connsiteY4" fmla="*/ 2675 h 5152467"/>
              <a:gd name="connsiteX0" fmla="*/ 3766 w 3978146"/>
              <a:gd name="connsiteY0" fmla="*/ 2675 h 5152467"/>
              <a:gd name="connsiteX1" fmla="*/ 310633 w 3978146"/>
              <a:gd name="connsiteY1" fmla="*/ 0 h 5152467"/>
              <a:gd name="connsiteX2" fmla="*/ 3978146 w 3978146"/>
              <a:gd name="connsiteY2" fmla="*/ 5152467 h 5152467"/>
              <a:gd name="connsiteX3" fmla="*/ 1847 w 3978146"/>
              <a:gd name="connsiteY3" fmla="*/ 5152467 h 5152467"/>
              <a:gd name="connsiteX4" fmla="*/ 3766 w 3978146"/>
              <a:gd name="connsiteY4" fmla="*/ 2675 h 5152467"/>
              <a:gd name="connsiteX0" fmla="*/ 0 w 3982426"/>
              <a:gd name="connsiteY0" fmla="*/ 0 h 5171223"/>
              <a:gd name="connsiteX1" fmla="*/ 314913 w 3982426"/>
              <a:gd name="connsiteY1" fmla="*/ 18756 h 5171223"/>
              <a:gd name="connsiteX2" fmla="*/ 3982426 w 3982426"/>
              <a:gd name="connsiteY2" fmla="*/ 5171223 h 5171223"/>
              <a:gd name="connsiteX3" fmla="*/ 6127 w 3982426"/>
              <a:gd name="connsiteY3" fmla="*/ 5171223 h 5171223"/>
              <a:gd name="connsiteX4" fmla="*/ 0 w 3982426"/>
              <a:gd name="connsiteY4" fmla="*/ 0 h 5171223"/>
              <a:gd name="connsiteX0" fmla="*/ 0 w 3982426"/>
              <a:gd name="connsiteY0" fmla="*/ 0 h 5156935"/>
              <a:gd name="connsiteX1" fmla="*/ 314913 w 3982426"/>
              <a:gd name="connsiteY1" fmla="*/ 4468 h 5156935"/>
              <a:gd name="connsiteX2" fmla="*/ 3982426 w 3982426"/>
              <a:gd name="connsiteY2" fmla="*/ 5156935 h 5156935"/>
              <a:gd name="connsiteX3" fmla="*/ 6127 w 3982426"/>
              <a:gd name="connsiteY3" fmla="*/ 5156935 h 5156935"/>
              <a:gd name="connsiteX4" fmla="*/ 0 w 3982426"/>
              <a:gd name="connsiteY4" fmla="*/ 0 h 515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2426" h="5156935">
                <a:moveTo>
                  <a:pt x="0" y="0"/>
                </a:moveTo>
                <a:lnTo>
                  <a:pt x="314913" y="4468"/>
                </a:lnTo>
                <a:lnTo>
                  <a:pt x="3982426" y="5156935"/>
                </a:lnTo>
                <a:lnTo>
                  <a:pt x="6127" y="5156935"/>
                </a:lnTo>
                <a:cubicBezTo>
                  <a:pt x="-960" y="3442435"/>
                  <a:pt x="7087" y="1714500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6001" y="2952519"/>
            <a:ext cx="4699059" cy="512448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6001" y="3819109"/>
            <a:ext cx="4699059" cy="1776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bg2">
                    <a:lumMod val="75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176001" y="1700807"/>
            <a:ext cx="4699059" cy="1001215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741938" y="548681"/>
            <a:ext cx="1165276" cy="648072"/>
          </a:xfrm>
          <a:solidFill>
            <a:schemeClr val="bg1"/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7314" y="6169897"/>
            <a:ext cx="560381" cy="34692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76001" y="5375268"/>
            <a:ext cx="4699059" cy="794629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© 2015 Ipsos.  All rights reserved. Contains Ipsos' Confidential and Proprietary information and may not be disclosed or reproduced without the prior written consent of Ipsos.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1000">
                <a:solidFill>
                  <a:schemeClr val="bg1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95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3398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331099"/>
            <a:ext cx="7472962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504329" y="2177424"/>
            <a:ext cx="1809823" cy="285510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57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0DA4F74-2403-44A4-8D12-014A8BCAD0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7" y="857958"/>
            <a:ext cx="7540023" cy="45704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29736" y="6341236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2015 Ipsos.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3383" y="2163486"/>
            <a:ext cx="1260000" cy="1260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18228" y="2163486"/>
            <a:ext cx="1260000" cy="1260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93074" y="2163486"/>
            <a:ext cx="1260000" cy="1260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14" name="Picture 13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4" name="Picture 23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5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66676"/>
            <a:ext cx="1038594" cy="1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363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50912"/>
            <a:ext cx="7772400" cy="868588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004282"/>
                </a:solidFill>
                <a:latin typeface="Arial"/>
                <a:cs typeface="TradeGothic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195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 i="1">
                <a:solidFill>
                  <a:schemeClr val="tx1">
                    <a:tint val="75000"/>
                  </a:schemeClr>
                </a:solidFill>
                <a:latin typeface="Arial"/>
                <a:cs typeface="Trade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516688"/>
            <a:ext cx="2895600" cy="3413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 i="1" dirty="0">
                <a:solidFill>
                  <a:schemeClr val="bg1"/>
                </a:solidFill>
                <a:latin typeface="Arial"/>
                <a:cs typeface="TradeGothic Bold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199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89000" y="1841500"/>
            <a:ext cx="7456714" cy="428466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B1063A"/>
              </a:buClr>
              <a:defRPr sz="2800" b="1" i="0">
                <a:solidFill>
                  <a:srgbClr val="004282"/>
                </a:solidFill>
                <a:latin typeface="Arial"/>
                <a:cs typeface="TradeGothic Bold"/>
              </a:defRPr>
            </a:lvl1pPr>
            <a:lvl2pPr>
              <a:lnSpc>
                <a:spcPct val="110000"/>
              </a:lnSpc>
              <a:buClr>
                <a:srgbClr val="B1063A"/>
              </a:buClr>
              <a:defRPr sz="2400" b="0" i="0">
                <a:latin typeface="Arial"/>
                <a:cs typeface="Trade Gothic LT Std"/>
              </a:defRPr>
            </a:lvl2pPr>
            <a:lvl3pPr>
              <a:lnSpc>
                <a:spcPct val="110000"/>
              </a:lnSpc>
              <a:buClr>
                <a:srgbClr val="B1063A"/>
              </a:buClr>
              <a:defRPr sz="2000" b="0" i="0">
                <a:latin typeface="Arial"/>
                <a:cs typeface="Trade Gothic LT Std"/>
              </a:defRPr>
            </a:lvl3pPr>
            <a:lvl4pPr>
              <a:lnSpc>
                <a:spcPct val="110000"/>
              </a:lnSpc>
              <a:buClr>
                <a:srgbClr val="B1063A"/>
              </a:buClr>
              <a:defRPr sz="1800" b="0" i="0">
                <a:latin typeface="Arial"/>
                <a:cs typeface="Trade Gothic LT Std"/>
              </a:defRPr>
            </a:lvl4pPr>
            <a:lvl5pPr>
              <a:lnSpc>
                <a:spcPct val="110000"/>
              </a:lnSpc>
              <a:buClr>
                <a:srgbClr val="B1063A"/>
              </a:buClr>
              <a:defRPr sz="1400" b="0" i="0">
                <a:latin typeface="Arial"/>
                <a:cs typeface="Trade Gothic 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516688"/>
            <a:ext cx="2895600" cy="3413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 i="1" dirty="0">
                <a:solidFill>
                  <a:schemeClr val="bg1"/>
                </a:solidFill>
                <a:latin typeface="Arial"/>
                <a:cs typeface="TradeGothic Bold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152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841500"/>
            <a:ext cx="3519714" cy="428466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B1063A"/>
              </a:buClr>
              <a:defRPr sz="2400" b="1" i="0" baseline="0">
                <a:solidFill>
                  <a:srgbClr val="004282"/>
                </a:solidFill>
                <a:latin typeface="Arial"/>
              </a:defRPr>
            </a:lvl1pPr>
            <a:lvl2pPr>
              <a:lnSpc>
                <a:spcPct val="110000"/>
              </a:lnSpc>
              <a:buClr>
                <a:srgbClr val="B1063A"/>
              </a:buClr>
              <a:defRPr sz="2200" baseline="0">
                <a:latin typeface="Arial"/>
              </a:defRPr>
            </a:lvl2pPr>
            <a:lvl3pPr>
              <a:lnSpc>
                <a:spcPct val="110000"/>
              </a:lnSpc>
              <a:buClr>
                <a:srgbClr val="B1063A"/>
              </a:buClr>
              <a:defRPr sz="2000" baseline="0">
                <a:latin typeface="Arial"/>
              </a:defRPr>
            </a:lvl3pPr>
            <a:lvl4pPr>
              <a:lnSpc>
                <a:spcPct val="110000"/>
              </a:lnSpc>
              <a:buClr>
                <a:srgbClr val="B1063A"/>
              </a:buClr>
              <a:defRPr sz="1800" baseline="0">
                <a:latin typeface="Arial"/>
              </a:defRPr>
            </a:lvl4pPr>
            <a:lvl5pPr>
              <a:lnSpc>
                <a:spcPct val="110000"/>
              </a:lnSpc>
              <a:buClr>
                <a:srgbClr val="B1063A"/>
              </a:buClr>
              <a:defRPr sz="18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841500"/>
            <a:ext cx="3583214" cy="428466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B1063A"/>
              </a:buClr>
              <a:defRPr sz="2400" b="1" i="0" baseline="0">
                <a:solidFill>
                  <a:srgbClr val="004282"/>
                </a:solidFill>
                <a:latin typeface="Arial"/>
              </a:defRPr>
            </a:lvl1pPr>
            <a:lvl2pPr>
              <a:lnSpc>
                <a:spcPct val="110000"/>
              </a:lnSpc>
              <a:buClr>
                <a:srgbClr val="B1063A"/>
              </a:buClr>
              <a:defRPr sz="2200" baseline="0">
                <a:latin typeface="Arial"/>
              </a:defRPr>
            </a:lvl2pPr>
            <a:lvl3pPr>
              <a:lnSpc>
                <a:spcPct val="110000"/>
              </a:lnSpc>
              <a:buClr>
                <a:srgbClr val="B1063A"/>
              </a:buClr>
              <a:defRPr sz="2000" baseline="0">
                <a:latin typeface="Arial"/>
              </a:defRPr>
            </a:lvl3pPr>
            <a:lvl4pPr>
              <a:lnSpc>
                <a:spcPct val="110000"/>
              </a:lnSpc>
              <a:buClr>
                <a:srgbClr val="B1063A"/>
              </a:buClr>
              <a:defRPr sz="1800" baseline="0">
                <a:latin typeface="Arial"/>
              </a:defRPr>
            </a:lvl4pPr>
            <a:lvl5pPr>
              <a:lnSpc>
                <a:spcPct val="110000"/>
              </a:lnSpc>
              <a:buClr>
                <a:srgbClr val="B1063A"/>
              </a:buClr>
              <a:defRPr sz="18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516688"/>
            <a:ext cx="2895600" cy="3413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 i="1" dirty="0">
                <a:solidFill>
                  <a:schemeClr val="bg1"/>
                </a:solidFill>
                <a:latin typeface="Arial"/>
                <a:cs typeface="TradeGothic Bold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179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750912"/>
            <a:ext cx="7772400" cy="868588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004282"/>
                </a:solidFill>
                <a:latin typeface="Arial"/>
                <a:cs typeface="TradeGothic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6195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 i="1">
                <a:solidFill>
                  <a:schemeClr val="tx1">
                    <a:tint val="75000"/>
                  </a:schemeClr>
                </a:solidFill>
                <a:latin typeface="Arial"/>
                <a:cs typeface="Trade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516688"/>
            <a:ext cx="2895600" cy="3413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 i="1" dirty="0">
                <a:solidFill>
                  <a:srgbClr val="08ADCD"/>
                </a:solidFill>
                <a:latin typeface="Arial"/>
                <a:cs typeface="TradeGothic Bold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294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89000" y="1841500"/>
            <a:ext cx="7456714" cy="428466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B1063A"/>
              </a:buClr>
              <a:defRPr sz="2800" b="1" i="0">
                <a:solidFill>
                  <a:srgbClr val="004282"/>
                </a:solidFill>
                <a:latin typeface="Arial"/>
                <a:cs typeface="TradeGothic Bold"/>
              </a:defRPr>
            </a:lvl1pPr>
            <a:lvl2pPr>
              <a:lnSpc>
                <a:spcPct val="110000"/>
              </a:lnSpc>
              <a:buClr>
                <a:srgbClr val="B1063A"/>
              </a:buClr>
              <a:defRPr sz="2400" b="0" i="0">
                <a:latin typeface="Arial"/>
                <a:cs typeface="Trade Gothic LT Std"/>
              </a:defRPr>
            </a:lvl2pPr>
            <a:lvl3pPr>
              <a:lnSpc>
                <a:spcPct val="110000"/>
              </a:lnSpc>
              <a:buClr>
                <a:srgbClr val="B1063A"/>
              </a:buClr>
              <a:defRPr sz="2000" b="0" i="0">
                <a:latin typeface="Arial"/>
                <a:cs typeface="Trade Gothic LT Std"/>
              </a:defRPr>
            </a:lvl3pPr>
            <a:lvl4pPr>
              <a:lnSpc>
                <a:spcPct val="110000"/>
              </a:lnSpc>
              <a:buClr>
                <a:srgbClr val="B1063A"/>
              </a:buClr>
              <a:defRPr sz="1800" b="0" i="0">
                <a:latin typeface="Arial"/>
                <a:cs typeface="Trade Gothic LT Std"/>
              </a:defRPr>
            </a:lvl4pPr>
            <a:lvl5pPr>
              <a:lnSpc>
                <a:spcPct val="110000"/>
              </a:lnSpc>
              <a:buClr>
                <a:srgbClr val="B1063A"/>
              </a:buClr>
              <a:defRPr sz="1400" b="0" i="0">
                <a:latin typeface="Arial"/>
                <a:cs typeface="Trade Gothic 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516688"/>
            <a:ext cx="2895600" cy="3413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 i="1" dirty="0">
                <a:solidFill>
                  <a:srgbClr val="08ADCD"/>
                </a:solidFill>
                <a:latin typeface="Arial"/>
                <a:cs typeface="TradeGothic Bold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334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841500"/>
            <a:ext cx="3519714" cy="428466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B1063A"/>
              </a:buClr>
              <a:defRPr sz="2400" b="1" i="0" baseline="0">
                <a:solidFill>
                  <a:srgbClr val="004282"/>
                </a:solidFill>
                <a:latin typeface="Arial"/>
              </a:defRPr>
            </a:lvl1pPr>
            <a:lvl2pPr>
              <a:lnSpc>
                <a:spcPct val="110000"/>
              </a:lnSpc>
              <a:buClr>
                <a:srgbClr val="B1063A"/>
              </a:buClr>
              <a:defRPr sz="2200" baseline="0">
                <a:latin typeface="Arial"/>
              </a:defRPr>
            </a:lvl2pPr>
            <a:lvl3pPr>
              <a:lnSpc>
                <a:spcPct val="110000"/>
              </a:lnSpc>
              <a:buClr>
                <a:srgbClr val="B1063A"/>
              </a:buClr>
              <a:defRPr sz="2000" baseline="0">
                <a:latin typeface="Arial"/>
              </a:defRPr>
            </a:lvl3pPr>
            <a:lvl4pPr>
              <a:lnSpc>
                <a:spcPct val="110000"/>
              </a:lnSpc>
              <a:buClr>
                <a:srgbClr val="B1063A"/>
              </a:buClr>
              <a:defRPr sz="1800" baseline="0">
                <a:latin typeface="Arial"/>
              </a:defRPr>
            </a:lvl4pPr>
            <a:lvl5pPr>
              <a:lnSpc>
                <a:spcPct val="110000"/>
              </a:lnSpc>
              <a:buClr>
                <a:srgbClr val="B1063A"/>
              </a:buClr>
              <a:defRPr sz="18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841500"/>
            <a:ext cx="3583214" cy="428466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B1063A"/>
              </a:buClr>
              <a:defRPr sz="2400" b="1" i="0" baseline="0">
                <a:solidFill>
                  <a:srgbClr val="004282"/>
                </a:solidFill>
                <a:latin typeface="Arial"/>
              </a:defRPr>
            </a:lvl1pPr>
            <a:lvl2pPr>
              <a:lnSpc>
                <a:spcPct val="110000"/>
              </a:lnSpc>
              <a:buClr>
                <a:srgbClr val="B1063A"/>
              </a:buClr>
              <a:defRPr sz="2200" baseline="0">
                <a:latin typeface="Arial"/>
              </a:defRPr>
            </a:lvl2pPr>
            <a:lvl3pPr>
              <a:lnSpc>
                <a:spcPct val="110000"/>
              </a:lnSpc>
              <a:buClr>
                <a:srgbClr val="B1063A"/>
              </a:buClr>
              <a:defRPr sz="2000" baseline="0">
                <a:latin typeface="Arial"/>
              </a:defRPr>
            </a:lvl3pPr>
            <a:lvl4pPr>
              <a:lnSpc>
                <a:spcPct val="110000"/>
              </a:lnSpc>
              <a:buClr>
                <a:srgbClr val="B1063A"/>
              </a:buClr>
              <a:defRPr sz="1800" baseline="0">
                <a:latin typeface="Arial"/>
              </a:defRPr>
            </a:lvl4pPr>
            <a:lvl5pPr>
              <a:lnSpc>
                <a:spcPct val="110000"/>
              </a:lnSpc>
              <a:buClr>
                <a:srgbClr val="B1063A"/>
              </a:buClr>
              <a:defRPr sz="18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516688"/>
            <a:ext cx="2895600" cy="3413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 i="1" dirty="0">
                <a:solidFill>
                  <a:srgbClr val="08ADCD"/>
                </a:solidFill>
                <a:latin typeface="Arial"/>
                <a:cs typeface="TradeGothic Bold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6689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930F5-D05A-48E1-A973-FC11458048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45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A257C-CEA5-43DC-ACBD-1275E83F59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8653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85767-806B-4681-A93A-89246A90DB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37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857959"/>
            <a:ext cx="8646971" cy="4570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9"/>
            <a:ext cx="6718167" cy="590215"/>
          </a:xfrm>
        </p:spPr>
        <p:txBody>
          <a:bodyPr anchor="b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599" y="5620955"/>
            <a:ext cx="6718075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00454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36D7F-8850-4FA4-941B-07B4F0BAE6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742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ECBA2-670E-4AC4-840D-112BBE75D9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325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ABD3E-D9BA-4D51-A697-B143952F10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007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97453-632C-40EF-B0EE-7526BA7441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411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DB1E3-CB81-4BB5-B569-DFD8F51E90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5054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A4806-87FD-4780-83C7-BDE27F5738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327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15D7A-986B-4DC2-93D5-9BD323DEF6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325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533400"/>
            <a:ext cx="21336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248400" cy="5592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8717C-6372-4FBF-830C-ED387A54AA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8212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 - Box Image [Red]">
    <p:bg>
      <p:bgPr>
        <a:solidFill>
          <a:srgbClr val="E87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roup 384"/>
          <p:cNvGrpSpPr/>
          <p:nvPr/>
        </p:nvGrpSpPr>
        <p:grpSpPr>
          <a:xfrm>
            <a:off x="-2" y="0"/>
            <a:ext cx="9144001" cy="6858000"/>
            <a:chOff x="0" y="0"/>
            <a:chExt cx="9144000" cy="6858000"/>
          </a:xfrm>
        </p:grpSpPr>
        <p:sp>
          <p:nvSpPr>
            <p:cNvPr id="382" name="Shape 382"/>
            <p:cNvSpPr/>
            <p:nvPr/>
          </p:nvSpPr>
          <p:spPr>
            <a:xfrm>
              <a:off x="-1" y="0"/>
              <a:ext cx="9144001" cy="6858000"/>
            </a:xfrm>
            <a:prstGeom prst="rect">
              <a:avLst/>
            </a:prstGeom>
            <a:solidFill>
              <a:srgbClr val="B20F1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183A8B"/>
                  </a:solidFill>
                </a:defRPr>
              </a:pPr>
              <a:endParaRPr dirty="0"/>
            </a:p>
          </p:txBody>
        </p:sp>
        <p:sp>
          <p:nvSpPr>
            <p:cNvPr id="383" name="Shape 383"/>
            <p:cNvSpPr/>
            <p:nvPr/>
          </p:nvSpPr>
          <p:spPr>
            <a:xfrm>
              <a:off x="-1" y="3243579"/>
              <a:ext cx="914400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183A8B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dirty="0">
                  <a:solidFill>
                    <a:srgbClr val="183A8B"/>
                  </a:solidFill>
                </a:rPr>
                <a:t> </a:t>
              </a:r>
            </a:p>
          </p:txBody>
        </p:sp>
      </p:grpSp>
      <p:pic>
        <p:nvPicPr>
          <p:cNvPr id="385" name="image4.png" descr="AFTA-star-red-2.png"/>
          <p:cNvPicPr/>
          <p:nvPr/>
        </p:nvPicPr>
        <p:blipFill>
          <a:blip r:embed="rId2">
            <a:alphaModFix amt="71000"/>
          </a:blip>
          <a:srcRect l="12710" t="1957" b="10961"/>
          <a:stretch>
            <a:fillRect/>
          </a:stretch>
        </p:blipFill>
        <p:spPr>
          <a:xfrm>
            <a:off x="-3" y="-2"/>
            <a:ext cx="6883409" cy="6858003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Shape 387"/>
          <p:cNvSpPr/>
          <p:nvPr/>
        </p:nvSpPr>
        <p:spPr>
          <a:xfrm flipH="1">
            <a:off x="2347007" y="2100429"/>
            <a:ext cx="1" cy="1599167"/>
          </a:xfrm>
          <a:prstGeom prst="line">
            <a:avLst/>
          </a:prstGeom>
          <a:ln w="12700">
            <a:solidFill>
              <a:srgbClr val="FFFFFF"/>
            </a:solidFill>
            <a:prstDash val="sysDot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pic>
        <p:nvPicPr>
          <p:cNvPr id="388" name="image5.png" descr="AFTA-LOGO-Whit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91543" y="2100429"/>
            <a:ext cx="1344169" cy="1600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9363588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8" y="331099"/>
            <a:ext cx="672579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851257"/>
            <a:ext cx="7870391" cy="35240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128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3" y="857959"/>
            <a:ext cx="8654595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9"/>
            <a:ext cx="6710396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5" y="1865606"/>
            <a:ext cx="8288337" cy="3519196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952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3" y="857959"/>
            <a:ext cx="8654595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9"/>
            <a:ext cx="7887670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150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8" y="331099"/>
            <a:ext cx="672579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851257"/>
            <a:ext cx="7870391" cy="35240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166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857959"/>
            <a:ext cx="8646971" cy="4570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24099"/>
            <a:ext cx="6718167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47454" y="1653117"/>
            <a:ext cx="1941711" cy="771705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929" y="1653117"/>
            <a:ext cx="684522" cy="77170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196468" y="1653117"/>
            <a:ext cx="684522" cy="77170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147915" y="1653117"/>
            <a:ext cx="684522" cy="77170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2557381"/>
            <a:ext cx="2625725" cy="1263651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196471" y="2557381"/>
            <a:ext cx="2625725" cy="1263651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3704" y="2557381"/>
            <a:ext cx="2625725" cy="1263651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880993" y="1653117"/>
            <a:ext cx="1941711" cy="771705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832437" y="1653117"/>
            <a:ext cx="1941711" cy="771705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340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00162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2950" y="2952519"/>
            <a:ext cx="4450225" cy="512448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42950" y="3819109"/>
            <a:ext cx="4450225" cy="1050051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2949" y="5375268"/>
            <a:ext cx="4444025" cy="346923"/>
          </a:xfrm>
          <a:prstGeom prst="rect">
            <a:avLst/>
          </a:prstGeom>
        </p:spPr>
        <p:txBody>
          <a:bodyPr lIns="62195" tIns="31098" rIns="62195" bIns="31098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pPr defTabSz="914400"/>
            <a:r>
              <a:rPr lang="en-GB" dirty="0">
                <a:solidFill>
                  <a:srgbClr val="888B8D"/>
                </a:solidFill>
              </a:rPr>
              <a:t>© 2015 Ipsos.  All rights reserved. Contains Ipsos' Confidential and Proprietary information  and may not be disclosed or reproduced without the prior written consent of Ipsos.</a:t>
            </a:r>
            <a:endParaRPr lang="en-US" dirty="0">
              <a:solidFill>
                <a:srgbClr val="888B8D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442950" y="1412775"/>
            <a:ext cx="4450225" cy="1289247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745982" y="620688"/>
            <a:ext cx="1147193" cy="504056"/>
          </a:xfrm>
          <a:solidFill>
            <a:schemeClr val="bg1"/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</p:spTree>
    <p:extLst>
      <p:ext uri="{BB962C8B-B14F-4D97-AF65-F5344CB8AC3E}">
        <p14:creationId xmlns:p14="http://schemas.microsoft.com/office/powerpoint/2010/main" val="2193876241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5B1FF-23DC-412D-AB9A-0D07F8063AC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146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4" y="1497133"/>
            <a:ext cx="4100599" cy="3656447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11952"/>
            <a:ext cx="4419600" cy="6895352"/>
          </a:xfrm>
          <a:custGeom>
            <a:avLst/>
            <a:gdLst>
              <a:gd name="connsiteX0" fmla="*/ 0 w 4419600"/>
              <a:gd name="connsiteY0" fmla="*/ 0 h 5162550"/>
              <a:gd name="connsiteX1" fmla="*/ 4419600 w 4419600"/>
              <a:gd name="connsiteY1" fmla="*/ 0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0 h 5162550"/>
              <a:gd name="connsiteX1" fmla="*/ 2743200 w 4419600"/>
              <a:gd name="connsiteY1" fmla="*/ 8965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8964 h 5171514"/>
              <a:gd name="connsiteX1" fmla="*/ 2743200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  <a:gd name="connsiteX0" fmla="*/ 0 w 4419600"/>
              <a:gd name="connsiteY0" fmla="*/ 8964 h 5171514"/>
              <a:gd name="connsiteX1" fmla="*/ 2734235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5171514">
                <a:moveTo>
                  <a:pt x="0" y="8964"/>
                </a:moveTo>
                <a:lnTo>
                  <a:pt x="2734235" y="0"/>
                </a:lnTo>
                <a:lnTo>
                  <a:pt x="4419600" y="5171514"/>
                </a:lnTo>
                <a:lnTo>
                  <a:pt x="0" y="517151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4" y="1497133"/>
            <a:ext cx="4100599" cy="3656447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95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4" y="1497133"/>
            <a:ext cx="4100599" cy="3656447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-11953"/>
            <a:ext cx="4392706" cy="6869953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564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38166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9" y="2973164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1440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1440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1440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1440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1440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1440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1440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1440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1440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1440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1440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1440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1440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1440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42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 -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9" y="2973164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1440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1440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1440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1440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1440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1440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1440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1440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1440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1440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1440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1440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1440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1440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9526"/>
            <a:ext cx="5930713" cy="6867525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616513"/>
              <a:gd name="connsiteY0" fmla="*/ 0 h 5143500"/>
              <a:gd name="connsiteX1" fmla="*/ 4654924 w 6616513"/>
              <a:gd name="connsiteY1" fmla="*/ 0 h 5143500"/>
              <a:gd name="connsiteX2" fmla="*/ 6616513 w 6616513"/>
              <a:gd name="connsiteY2" fmla="*/ 5143500 h 5143500"/>
              <a:gd name="connsiteX3" fmla="*/ 0 w 6616513"/>
              <a:gd name="connsiteY3" fmla="*/ 5143500 h 5143500"/>
              <a:gd name="connsiteX4" fmla="*/ 0 w 6616513"/>
              <a:gd name="connsiteY4" fmla="*/ 0 h 5143500"/>
              <a:gd name="connsiteX0" fmla="*/ 0 w 6616513"/>
              <a:gd name="connsiteY0" fmla="*/ 7144 h 5150644"/>
              <a:gd name="connsiteX1" fmla="*/ 3578599 w 6616513"/>
              <a:gd name="connsiteY1" fmla="*/ 0 h 5150644"/>
              <a:gd name="connsiteX2" fmla="*/ 6616513 w 6616513"/>
              <a:gd name="connsiteY2" fmla="*/ 5150644 h 5150644"/>
              <a:gd name="connsiteX3" fmla="*/ 0 w 6616513"/>
              <a:gd name="connsiteY3" fmla="*/ 5150644 h 5150644"/>
              <a:gd name="connsiteX4" fmla="*/ 0 w 6616513"/>
              <a:gd name="connsiteY4" fmla="*/ 7144 h 5150644"/>
              <a:gd name="connsiteX0" fmla="*/ 0 w 5930713"/>
              <a:gd name="connsiteY0" fmla="*/ 7144 h 5150644"/>
              <a:gd name="connsiteX1" fmla="*/ 3578599 w 5930713"/>
              <a:gd name="connsiteY1" fmla="*/ 0 h 5150644"/>
              <a:gd name="connsiteX2" fmla="*/ 5930713 w 5930713"/>
              <a:gd name="connsiteY2" fmla="*/ 5150644 h 5150644"/>
              <a:gd name="connsiteX3" fmla="*/ 0 w 5930713"/>
              <a:gd name="connsiteY3" fmla="*/ 5150644 h 5150644"/>
              <a:gd name="connsiteX4" fmla="*/ 0 w 5930713"/>
              <a:gd name="connsiteY4" fmla="*/ 7144 h 515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713" h="5150644">
                <a:moveTo>
                  <a:pt x="0" y="7144"/>
                </a:moveTo>
                <a:lnTo>
                  <a:pt x="3578599" y="0"/>
                </a:lnTo>
                <a:lnTo>
                  <a:pt x="5930713" y="5150644"/>
                </a:lnTo>
                <a:lnTo>
                  <a:pt x="0" y="5150644"/>
                </a:lnTo>
                <a:lnTo>
                  <a:pt x="0" y="7144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01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4000" y="2212783"/>
            <a:ext cx="3569511" cy="1024896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Subject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000" y="3632698"/>
            <a:ext cx="3569511" cy="2422039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/>
                </a:solidFill>
              </a:defRPr>
            </a:lvl1pPr>
            <a:lvl2pPr marL="3240" indent="0" algn="l">
              <a:spcBef>
                <a:spcPts val="816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MORE COMPLETE TITLE</a:t>
            </a:r>
          </a:p>
          <a:p>
            <a:pPr lvl="1"/>
            <a:r>
              <a:rPr lang="en-US" dirty="0"/>
              <a:t>Body text: Lorem ipsum dolor sit amet, consectetuer adipiscing elit. Maecenas porttitor congue massa.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Pellentesque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8"/>
            <a:ext cx="3569510" cy="1563900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Related phrase</a:t>
            </a:r>
            <a:endParaRPr lang="en-GB" dirty="0"/>
          </a:p>
        </p:txBody>
      </p:sp>
      <p:sp>
        <p:nvSpPr>
          <p:cNvPr id="10" name="Oval 9"/>
          <p:cNvSpPr/>
          <p:nvPr userDrawn="1"/>
        </p:nvSpPr>
        <p:spPr>
          <a:xfrm>
            <a:off x="7166089" y="1851845"/>
            <a:ext cx="1081211" cy="1080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385163" y="3916630"/>
            <a:ext cx="1384960" cy="13845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246169" y="4027472"/>
            <a:ext cx="381308" cy="38120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8163709" y="1768279"/>
            <a:ext cx="167181" cy="1671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42217" y="1739047"/>
            <a:ext cx="2979602" cy="2978781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752278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8" y="331099"/>
            <a:ext cx="672579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2688" y="4648362"/>
            <a:ext cx="3843754" cy="876140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43071" y="4648362"/>
            <a:ext cx="3843754" cy="876140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2688" y="2441472"/>
            <a:ext cx="3843754" cy="206718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43071" y="2441472"/>
            <a:ext cx="3843754" cy="206718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851259"/>
            <a:ext cx="3843754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43071" y="1851259"/>
            <a:ext cx="3843754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543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3" y="857959"/>
            <a:ext cx="8654595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9"/>
            <a:ext cx="6695158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4533" y="4641740"/>
            <a:ext cx="2561614" cy="1047349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00205" y="4641740"/>
            <a:ext cx="2561614" cy="1047349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4533" y="2441472"/>
            <a:ext cx="2561614" cy="206718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00205" y="2441472"/>
            <a:ext cx="2561614" cy="206718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4533" y="1851259"/>
            <a:ext cx="2561614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300205" y="1851259"/>
            <a:ext cx="2561614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1029" y="4641740"/>
            <a:ext cx="2561614" cy="1047349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301029" y="2441472"/>
            <a:ext cx="2561614" cy="206718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301029" y="1851259"/>
            <a:ext cx="2561614" cy="590215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581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857959"/>
            <a:ext cx="6723160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9"/>
            <a:ext cx="6615283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5007" y="4365104"/>
            <a:ext cx="1948830" cy="112092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69336" y="4365104"/>
            <a:ext cx="1948830" cy="112092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5007" y="2441473"/>
            <a:ext cx="1948830" cy="1851624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35007" y="1851257"/>
            <a:ext cx="1948830" cy="590213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69336" y="1851257"/>
            <a:ext cx="1948830" cy="590213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69336" y="2441473"/>
            <a:ext cx="1948830" cy="1851624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703665" y="4365104"/>
            <a:ext cx="1948830" cy="112092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03665" y="1851257"/>
            <a:ext cx="1948830" cy="590213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703665" y="2441473"/>
            <a:ext cx="1948830" cy="1851624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37995" y="4365104"/>
            <a:ext cx="1948830" cy="112092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37995" y="1851257"/>
            <a:ext cx="1948830" cy="590213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937995" y="2441473"/>
            <a:ext cx="1948830" cy="1851624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347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3" y="857959"/>
            <a:ext cx="8654595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9"/>
            <a:ext cx="6710517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7" y="1851259"/>
            <a:ext cx="3864347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12927" y="1851259"/>
            <a:ext cx="3873898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2687" y="2668923"/>
            <a:ext cx="3864347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012927" y="2668923"/>
            <a:ext cx="3873898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8" y="5620955"/>
            <a:ext cx="6725791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40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7EAAD-7432-4F4D-8ED5-0D945DF6AB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3" y="857959"/>
            <a:ext cx="8654595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9"/>
            <a:ext cx="6710517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7" y="1851261"/>
            <a:ext cx="2654085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55266" y="1851259"/>
            <a:ext cx="2654085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32737" y="1851261"/>
            <a:ext cx="2654085" cy="590215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0368" y="2668923"/>
            <a:ext cx="2654086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255266" y="2668923"/>
            <a:ext cx="2654086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232739" y="2668923"/>
            <a:ext cx="2654086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7" y="5620955"/>
            <a:ext cx="7880266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509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857959"/>
            <a:ext cx="7870391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9"/>
            <a:ext cx="6710517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0527" y="1851259"/>
            <a:ext cx="1912119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77195" y="1851259"/>
            <a:ext cx="1912119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13860" y="1851259"/>
            <a:ext cx="1912119" cy="590215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50526" y="1851259"/>
            <a:ext cx="1912119" cy="590215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0527" y="2668923"/>
            <a:ext cx="1912119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77195" y="2668923"/>
            <a:ext cx="1912119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713860" y="2668923"/>
            <a:ext cx="1912119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950526" y="2668923"/>
            <a:ext cx="1912119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0527" y="5620955"/>
            <a:ext cx="6717639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687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8" y="331099"/>
            <a:ext cx="672579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509782" y="2159746"/>
            <a:ext cx="1515340" cy="2783637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327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9143999" cy="6858000"/>
          </a:xfrm>
          <a:effectLst/>
        </p:spPr>
        <p:txBody>
          <a:bodyPr/>
          <a:lstStyle>
            <a:lvl1pPr>
              <a:defRPr baseline="0"/>
            </a:lvl1pPr>
          </a:lstStyle>
          <a:p>
            <a:br>
              <a:rPr lang="en-GB" dirty="0"/>
            </a:br>
            <a:r>
              <a:rPr lang="en-GB" dirty="0"/>
              <a:t>     Copy Desired Image, Select this placeholder, Paste &amp; Then “Send to back”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094" y="3305917"/>
            <a:ext cx="7093160" cy="960263"/>
          </a:xfr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816"/>
              </a:spcBef>
              <a:defRPr sz="7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DOLOR SIT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273" y="2476736"/>
            <a:ext cx="6033722" cy="829179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0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614374" y="6200608"/>
            <a:ext cx="4951963" cy="34692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defTabSz="914400">
              <a:lnSpc>
                <a:spcPct val="85000"/>
              </a:lnSpc>
              <a:spcBef>
                <a:spcPts val="204"/>
              </a:spcBef>
            </a:pPr>
            <a:r>
              <a:rPr dirty="0">
                <a:solidFill>
                  <a:prstClr val="white"/>
                </a:solidFill>
              </a:rPr>
              <a:t>© 2015 Ipsos.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247314" y="6200608"/>
            <a:ext cx="382425" cy="34692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US" sz="800" smtClean="0">
                <a:solidFill>
                  <a:schemeClr val="bg1"/>
                </a:solidFill>
              </a:defRPr>
            </a:lvl1pPr>
          </a:lstStyle>
          <a:p>
            <a:pPr defTabSz="914400">
              <a:lnSpc>
                <a:spcPct val="8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 defTabSz="914400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93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Up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8" y="331099"/>
            <a:ext cx="672579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468331" y="2276392"/>
            <a:ext cx="1841804" cy="3227173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1889" y="5626410"/>
            <a:ext cx="6326278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98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-8389" y="-19050"/>
            <a:ext cx="4879268" cy="6885440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879268"/>
              <a:gd name="connsiteY0" fmla="*/ 8965 h 5158757"/>
              <a:gd name="connsiteX1" fmla="*/ 2716306 w 4879268"/>
              <a:gd name="connsiteY1" fmla="*/ 0 h 5158757"/>
              <a:gd name="connsiteX2" fmla="*/ 4879268 w 4879268"/>
              <a:gd name="connsiteY2" fmla="*/ 5158757 h 5158757"/>
              <a:gd name="connsiteX3" fmla="*/ 0 w 4879268"/>
              <a:gd name="connsiteY3" fmla="*/ 5152465 h 5158757"/>
              <a:gd name="connsiteX4" fmla="*/ 0 w 4879268"/>
              <a:gd name="connsiteY4" fmla="*/ 8965 h 5158757"/>
              <a:gd name="connsiteX0" fmla="*/ 0 w 4879268"/>
              <a:gd name="connsiteY0" fmla="*/ 2673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2673 h 5152465"/>
              <a:gd name="connsiteX0" fmla="*/ 0 w 4879268"/>
              <a:gd name="connsiteY0" fmla="*/ 8965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8965 h 5152465"/>
              <a:gd name="connsiteX0" fmla="*/ 0 w 4879268"/>
              <a:gd name="connsiteY0" fmla="*/ 15257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15257 h 5152465"/>
              <a:gd name="connsiteX0" fmla="*/ 0 w 4879268"/>
              <a:gd name="connsiteY0" fmla="*/ 15257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15257 h 5152465"/>
              <a:gd name="connsiteX0" fmla="*/ 8389 w 4879268"/>
              <a:gd name="connsiteY0" fmla="*/ 8966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8389 w 4879268"/>
              <a:gd name="connsiteY4" fmla="*/ 8966 h 5152465"/>
              <a:gd name="connsiteX0" fmla="*/ 8389 w 4879268"/>
              <a:gd name="connsiteY0" fmla="*/ 0 h 5152725"/>
              <a:gd name="connsiteX1" fmla="*/ 2716306 w 4879268"/>
              <a:gd name="connsiteY1" fmla="*/ 260 h 5152725"/>
              <a:gd name="connsiteX2" fmla="*/ 4879268 w 4879268"/>
              <a:gd name="connsiteY2" fmla="*/ 5152725 h 5152725"/>
              <a:gd name="connsiteX3" fmla="*/ 0 w 4879268"/>
              <a:gd name="connsiteY3" fmla="*/ 5146433 h 5152725"/>
              <a:gd name="connsiteX4" fmla="*/ 8389 w 4879268"/>
              <a:gd name="connsiteY4" fmla="*/ 0 h 51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9268" h="5152725">
                <a:moveTo>
                  <a:pt x="8389" y="0"/>
                </a:moveTo>
                <a:lnTo>
                  <a:pt x="2716306" y="260"/>
                </a:lnTo>
                <a:lnTo>
                  <a:pt x="4879268" y="5152725"/>
                </a:lnTo>
                <a:lnTo>
                  <a:pt x="0" y="5146433"/>
                </a:lnTo>
                <a:cubicBezTo>
                  <a:pt x="2796" y="3434031"/>
                  <a:pt x="5593" y="1712402"/>
                  <a:pt x="8389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769" y="1851261"/>
            <a:ext cx="4216925" cy="29971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6221081"/>
            <a:ext cx="3164412" cy="35932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 defTabSz="914400">
              <a:lnSpc>
                <a:spcPct val="95000"/>
              </a:lnSpc>
              <a:spcBef>
                <a:spcPts val="204"/>
              </a:spcBef>
            </a:pPr>
            <a:r>
              <a:rPr dirty="0">
                <a:solidFill>
                  <a:prstClr val="white"/>
                </a:solidFill>
              </a:rPr>
              <a:t>© 2015 Ipsos. 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4" y="6221081"/>
            <a:ext cx="382425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 defTabSz="914400"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 defTabSz="914400"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24" name="Picture 23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5" name="Picture 24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3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525" y="466676"/>
            <a:ext cx="1057475" cy="121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52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79002" y="2928371"/>
            <a:ext cx="2190693" cy="747897"/>
          </a:xfrm>
        </p:spPr>
        <p:txBody>
          <a:bodyPr anchor="ctr"/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6221081"/>
            <a:ext cx="4951963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 defTabSz="914400">
              <a:lnSpc>
                <a:spcPct val="95000"/>
              </a:lnSpc>
              <a:spcBef>
                <a:spcPts val="204"/>
              </a:spcBef>
            </a:pPr>
            <a:r>
              <a:rPr dirty="0">
                <a:solidFill>
                  <a:prstClr val="white"/>
                </a:solidFill>
              </a:rPr>
              <a:t>© 2015 Ipsos. 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4" y="6221081"/>
            <a:ext cx="382425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 defTabSz="914400"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 defTabSz="914400"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9526"/>
            <a:ext cx="5930713" cy="6867525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616513"/>
              <a:gd name="connsiteY0" fmla="*/ 0 h 5143500"/>
              <a:gd name="connsiteX1" fmla="*/ 4654924 w 6616513"/>
              <a:gd name="connsiteY1" fmla="*/ 0 h 5143500"/>
              <a:gd name="connsiteX2" fmla="*/ 6616513 w 6616513"/>
              <a:gd name="connsiteY2" fmla="*/ 5143500 h 5143500"/>
              <a:gd name="connsiteX3" fmla="*/ 0 w 6616513"/>
              <a:gd name="connsiteY3" fmla="*/ 5143500 h 5143500"/>
              <a:gd name="connsiteX4" fmla="*/ 0 w 6616513"/>
              <a:gd name="connsiteY4" fmla="*/ 0 h 5143500"/>
              <a:gd name="connsiteX0" fmla="*/ 0 w 6616513"/>
              <a:gd name="connsiteY0" fmla="*/ 7144 h 5150644"/>
              <a:gd name="connsiteX1" fmla="*/ 3578599 w 6616513"/>
              <a:gd name="connsiteY1" fmla="*/ 0 h 5150644"/>
              <a:gd name="connsiteX2" fmla="*/ 6616513 w 6616513"/>
              <a:gd name="connsiteY2" fmla="*/ 5150644 h 5150644"/>
              <a:gd name="connsiteX3" fmla="*/ 0 w 6616513"/>
              <a:gd name="connsiteY3" fmla="*/ 5150644 h 5150644"/>
              <a:gd name="connsiteX4" fmla="*/ 0 w 6616513"/>
              <a:gd name="connsiteY4" fmla="*/ 7144 h 5150644"/>
              <a:gd name="connsiteX0" fmla="*/ 0 w 5930713"/>
              <a:gd name="connsiteY0" fmla="*/ 7144 h 5150644"/>
              <a:gd name="connsiteX1" fmla="*/ 3578599 w 5930713"/>
              <a:gd name="connsiteY1" fmla="*/ 0 h 5150644"/>
              <a:gd name="connsiteX2" fmla="*/ 5930713 w 5930713"/>
              <a:gd name="connsiteY2" fmla="*/ 5150644 h 5150644"/>
              <a:gd name="connsiteX3" fmla="*/ 0 w 5930713"/>
              <a:gd name="connsiteY3" fmla="*/ 5150644 h 5150644"/>
              <a:gd name="connsiteX4" fmla="*/ 0 w 5930713"/>
              <a:gd name="connsiteY4" fmla="*/ 7144 h 515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713" h="5150644">
                <a:moveTo>
                  <a:pt x="0" y="7144"/>
                </a:moveTo>
                <a:lnTo>
                  <a:pt x="3578599" y="0"/>
                </a:lnTo>
                <a:lnTo>
                  <a:pt x="5930713" y="5150644"/>
                </a:lnTo>
                <a:lnTo>
                  <a:pt x="0" y="5150644"/>
                </a:lnTo>
                <a:lnTo>
                  <a:pt x="0" y="7144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19" name="Picture 18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525" y="466676"/>
            <a:ext cx="1057475" cy="121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03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B20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srgbClr val="183A8B"/>
                </a:solidFill>
              </a:rPr>
              <a:t> </a:t>
            </a:r>
          </a:p>
        </p:txBody>
      </p:sp>
      <p:pic>
        <p:nvPicPr>
          <p:cNvPr id="24" name="Picture 23" descr="AFTA-star-red-2.png"/>
          <p:cNvPicPr>
            <a:picLocks noChangeAspect="1"/>
          </p:cNvPicPr>
          <p:nvPr userDrawn="1"/>
        </p:nvPicPr>
        <p:blipFill rotWithShape="1">
          <a:blip r:embed="rId2" cstate="email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117"/>
          <a:stretch/>
        </p:blipFill>
        <p:spPr>
          <a:xfrm>
            <a:off x="-2" y="-2"/>
            <a:ext cx="7855160" cy="6858002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6221081"/>
            <a:ext cx="4951963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 defTabSz="914400">
              <a:lnSpc>
                <a:spcPct val="95000"/>
              </a:lnSpc>
              <a:spcBef>
                <a:spcPts val="204"/>
              </a:spcBef>
            </a:pPr>
            <a:r>
              <a:rPr lang="en-US" dirty="0">
                <a:solidFill>
                  <a:prstClr val="white"/>
                </a:solidFill>
              </a:rPr>
              <a:t>© 2016  Americans for the Arts 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4" y="6221081"/>
            <a:ext cx="382425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 defTabSz="914400"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 defTabSz="914400"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347008" y="2100430"/>
            <a:ext cx="0" cy="1599166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FTA-LOGO-Whi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4" y="2100430"/>
            <a:ext cx="134416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282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de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1951"/>
            <a:ext cx="6313395" cy="6905811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205818"/>
              <a:gd name="connsiteY0" fmla="*/ 0 h 5143500"/>
              <a:gd name="connsiteX1" fmla="*/ 4654924 w 6205818"/>
              <a:gd name="connsiteY1" fmla="*/ 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493559 w 6205818"/>
              <a:gd name="connsiteY1" fmla="*/ 1793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26895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1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23748"/>
              <a:gd name="connsiteY0" fmla="*/ 0 h 5143500"/>
              <a:gd name="connsiteX1" fmla="*/ 4502524 w 6223748"/>
              <a:gd name="connsiteY1" fmla="*/ 1 h 5143500"/>
              <a:gd name="connsiteX2" fmla="*/ 6223748 w 6223748"/>
              <a:gd name="connsiteY2" fmla="*/ 5143499 h 5143500"/>
              <a:gd name="connsiteX3" fmla="*/ 0 w 6223748"/>
              <a:gd name="connsiteY3" fmla="*/ 5143500 h 5143500"/>
              <a:gd name="connsiteX4" fmla="*/ 0 w 6223748"/>
              <a:gd name="connsiteY4" fmla="*/ 0 h 5143500"/>
              <a:gd name="connsiteX0" fmla="*/ 0 w 6223748"/>
              <a:gd name="connsiteY0" fmla="*/ 8964 h 5152464"/>
              <a:gd name="connsiteX1" fmla="*/ 4529418 w 6223748"/>
              <a:gd name="connsiteY1" fmla="*/ 0 h 5152464"/>
              <a:gd name="connsiteX2" fmla="*/ 6223748 w 6223748"/>
              <a:gd name="connsiteY2" fmla="*/ 5152463 h 5152464"/>
              <a:gd name="connsiteX3" fmla="*/ 0 w 6223748"/>
              <a:gd name="connsiteY3" fmla="*/ 5152464 h 5152464"/>
              <a:gd name="connsiteX4" fmla="*/ 0 w 6223748"/>
              <a:gd name="connsiteY4" fmla="*/ 8964 h 5152464"/>
              <a:gd name="connsiteX0" fmla="*/ 0 w 6313395"/>
              <a:gd name="connsiteY0" fmla="*/ 8964 h 5179357"/>
              <a:gd name="connsiteX1" fmla="*/ 4529418 w 6313395"/>
              <a:gd name="connsiteY1" fmla="*/ 0 h 5179357"/>
              <a:gd name="connsiteX2" fmla="*/ 6313395 w 6313395"/>
              <a:gd name="connsiteY2" fmla="*/ 5179357 h 5179357"/>
              <a:gd name="connsiteX3" fmla="*/ 0 w 6313395"/>
              <a:gd name="connsiteY3" fmla="*/ 5152464 h 5179357"/>
              <a:gd name="connsiteX4" fmla="*/ 0 w 6313395"/>
              <a:gd name="connsiteY4" fmla="*/ 8964 h 5179357"/>
              <a:gd name="connsiteX0" fmla="*/ 0 w 6313395"/>
              <a:gd name="connsiteY0" fmla="*/ 8964 h 5179358"/>
              <a:gd name="connsiteX1" fmla="*/ 4529418 w 6313395"/>
              <a:gd name="connsiteY1" fmla="*/ 0 h 5179358"/>
              <a:gd name="connsiteX2" fmla="*/ 6313395 w 6313395"/>
              <a:gd name="connsiteY2" fmla="*/ 5179357 h 5179358"/>
              <a:gd name="connsiteX3" fmla="*/ 8965 w 6313395"/>
              <a:gd name="connsiteY3" fmla="*/ 5179358 h 5179358"/>
              <a:gd name="connsiteX4" fmla="*/ 0 w 6313395"/>
              <a:gd name="connsiteY4" fmla="*/ 8964 h 517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3395" h="5179358">
                <a:moveTo>
                  <a:pt x="0" y="8964"/>
                </a:moveTo>
                <a:lnTo>
                  <a:pt x="4529418" y="0"/>
                </a:lnTo>
                <a:lnTo>
                  <a:pt x="6313395" y="5179357"/>
                </a:lnTo>
                <a:lnTo>
                  <a:pt x="8965" y="5179358"/>
                </a:lnTo>
                <a:cubicBezTo>
                  <a:pt x="5977" y="3455893"/>
                  <a:pt x="2988" y="1732429"/>
                  <a:pt x="0" y="8964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9050" y="2859126"/>
            <a:ext cx="1982834" cy="886397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6221081"/>
            <a:ext cx="4951963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 defTabSz="914400">
              <a:lnSpc>
                <a:spcPct val="95000"/>
              </a:lnSpc>
              <a:spcBef>
                <a:spcPts val="204"/>
              </a:spcBef>
            </a:pPr>
            <a:r>
              <a:rPr dirty="0">
                <a:solidFill>
                  <a:prstClr val="white"/>
                </a:solidFill>
              </a:rPr>
              <a:t>© 2015 Ipsos. 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4" y="6221081"/>
            <a:ext cx="382425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 defTabSz="914400"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 defTabSz="914400"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19" name="Picture 18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1" name="Picture 20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66676"/>
            <a:ext cx="1038594" cy="1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4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9050" y="2859126"/>
            <a:ext cx="1982834" cy="886397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6221081"/>
            <a:ext cx="4951963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 defTabSz="914400">
              <a:lnSpc>
                <a:spcPct val="95000"/>
              </a:lnSpc>
              <a:spcBef>
                <a:spcPts val="204"/>
              </a:spcBef>
            </a:pPr>
            <a:r>
              <a:rPr dirty="0">
                <a:solidFill>
                  <a:prstClr val="white"/>
                </a:solidFill>
              </a:rPr>
              <a:t>© 2015 Ipsos. 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4" y="6221081"/>
            <a:ext cx="382425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 defTabSz="914400"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 defTabSz="914400"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9526"/>
            <a:ext cx="5930713" cy="6867525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616513"/>
              <a:gd name="connsiteY0" fmla="*/ 0 h 5143500"/>
              <a:gd name="connsiteX1" fmla="*/ 4654924 w 6616513"/>
              <a:gd name="connsiteY1" fmla="*/ 0 h 5143500"/>
              <a:gd name="connsiteX2" fmla="*/ 6616513 w 6616513"/>
              <a:gd name="connsiteY2" fmla="*/ 5143500 h 5143500"/>
              <a:gd name="connsiteX3" fmla="*/ 0 w 6616513"/>
              <a:gd name="connsiteY3" fmla="*/ 5143500 h 5143500"/>
              <a:gd name="connsiteX4" fmla="*/ 0 w 6616513"/>
              <a:gd name="connsiteY4" fmla="*/ 0 h 5143500"/>
              <a:gd name="connsiteX0" fmla="*/ 0 w 6616513"/>
              <a:gd name="connsiteY0" fmla="*/ 7144 h 5150644"/>
              <a:gd name="connsiteX1" fmla="*/ 3578599 w 6616513"/>
              <a:gd name="connsiteY1" fmla="*/ 0 h 5150644"/>
              <a:gd name="connsiteX2" fmla="*/ 6616513 w 6616513"/>
              <a:gd name="connsiteY2" fmla="*/ 5150644 h 5150644"/>
              <a:gd name="connsiteX3" fmla="*/ 0 w 6616513"/>
              <a:gd name="connsiteY3" fmla="*/ 5150644 h 5150644"/>
              <a:gd name="connsiteX4" fmla="*/ 0 w 6616513"/>
              <a:gd name="connsiteY4" fmla="*/ 7144 h 5150644"/>
              <a:gd name="connsiteX0" fmla="*/ 0 w 5930713"/>
              <a:gd name="connsiteY0" fmla="*/ 7144 h 5150644"/>
              <a:gd name="connsiteX1" fmla="*/ 3578599 w 5930713"/>
              <a:gd name="connsiteY1" fmla="*/ 0 h 5150644"/>
              <a:gd name="connsiteX2" fmla="*/ 5930713 w 5930713"/>
              <a:gd name="connsiteY2" fmla="*/ 5150644 h 5150644"/>
              <a:gd name="connsiteX3" fmla="*/ 0 w 5930713"/>
              <a:gd name="connsiteY3" fmla="*/ 5150644 h 5150644"/>
              <a:gd name="connsiteX4" fmla="*/ 0 w 5930713"/>
              <a:gd name="connsiteY4" fmla="*/ 7144 h 515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713" h="5150644">
                <a:moveTo>
                  <a:pt x="0" y="7144"/>
                </a:moveTo>
                <a:lnTo>
                  <a:pt x="3578599" y="0"/>
                </a:lnTo>
                <a:lnTo>
                  <a:pt x="5930713" y="5150644"/>
                </a:lnTo>
                <a:lnTo>
                  <a:pt x="0" y="5150644"/>
                </a:lnTo>
                <a:lnTo>
                  <a:pt x="0" y="7144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19" name="Picture 18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4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66676"/>
            <a:ext cx="1038594" cy="1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0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2C66C-64CB-4D00-9DBE-D0DAD3A91E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183A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srgbClr val="183A8B"/>
                </a:solidFill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833" y="3306922"/>
            <a:ext cx="7093160" cy="960263"/>
          </a:xfrm>
        </p:spPr>
        <p:txBody>
          <a:bodyPr lIns="0" anchor="t"/>
          <a:lstStyle>
            <a:lvl1pPr>
              <a:lnSpc>
                <a:spcPct val="80000"/>
              </a:lnSpc>
              <a:spcBef>
                <a:spcPts val="816"/>
              </a:spcBef>
              <a:defRPr sz="7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DOLOR SIT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1814" y="2477744"/>
            <a:ext cx="6033722" cy="829179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 defTabSz="924282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629736" y="6341236"/>
            <a:ext cx="1427664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2016 Americans for the Arts</a:t>
            </a:r>
            <a:endParaRPr lang="en-GB" sz="1200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66676"/>
            <a:ext cx="1038594" cy="1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785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Title Only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7" y="857958"/>
            <a:ext cx="7540023" cy="45704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331099"/>
            <a:ext cx="673335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 defTabSz="924282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6341236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2015 Ipsos.</a:t>
            </a:r>
            <a:endParaRPr lang="en-GB" sz="1200" dirty="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12" name="Picture 11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9" name="Picture 18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4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66676"/>
            <a:ext cx="1038594" cy="1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43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Text Optio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7" y="857958"/>
            <a:ext cx="7387623" cy="457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7" y="331099"/>
            <a:ext cx="6733349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851261"/>
            <a:ext cx="7885666" cy="35240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 defTabSz="924282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6341236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2015 Ipsos.</a:t>
            </a:r>
            <a:endParaRPr lang="en-GB" sz="1200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13" name="Picture 12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7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66676"/>
            <a:ext cx="1038594" cy="1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71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Bullets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7" y="857958"/>
            <a:ext cx="7540023" cy="457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7" y="331099"/>
            <a:ext cx="6733349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851261"/>
            <a:ext cx="7885666" cy="35240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 defTabSz="924282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6341236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2015 Ipsos.</a:t>
            </a:r>
            <a:endParaRPr lang="en-GB" sz="1200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13" name="Picture 12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7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66676"/>
            <a:ext cx="1038594" cy="1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2_Titl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7" y="857958"/>
            <a:ext cx="7387623" cy="45704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331099"/>
            <a:ext cx="673335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 defTabSz="924282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29736" y="6341236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2015 Ipsos.</a:t>
            </a:r>
            <a:endParaRPr lang="en-GB" sz="1200" dirty="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12" name="Picture 11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3" name="Picture 12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4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66676"/>
            <a:ext cx="1038594" cy="1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297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2_Text Option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3" y="857959"/>
            <a:ext cx="7385997" cy="457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9"/>
            <a:ext cx="672579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4000" y="1851257"/>
            <a:ext cx="7870391" cy="35240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 defTabSz="924282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6341236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2015 Ipsos.</a:t>
            </a:r>
            <a:endParaRPr lang="en-GB" sz="1200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13" name="Picture 12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7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66676"/>
            <a:ext cx="1038594" cy="1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49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3" y="857959"/>
            <a:ext cx="7385997" cy="457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9"/>
            <a:ext cx="672579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 defTabSz="924282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6341236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2015 Ipsos.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5" y="1865606"/>
            <a:ext cx="8288337" cy="3519196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20" name="Picture 19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1" name="Picture 20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6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66676"/>
            <a:ext cx="1038594" cy="1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61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232377" y="857958"/>
            <a:ext cx="7387623" cy="45704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2376" y="331099"/>
            <a:ext cx="673335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 defTabSz="924282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6341236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2015 Ipsos.</a:t>
            </a:r>
            <a:endParaRPr lang="en-GB" sz="1200" dirty="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12" name="Picture 11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9" name="Picture 18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4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66676"/>
            <a:ext cx="1038594" cy="1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49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ext Opti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7" y="857958"/>
            <a:ext cx="7540023" cy="457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7" y="331099"/>
            <a:ext cx="6733349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851261"/>
            <a:ext cx="7885666" cy="35240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 defTabSz="924282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6341236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2015 Ipsos.</a:t>
            </a:r>
            <a:endParaRPr lang="en-GB" sz="1200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13" name="Picture 12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7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66676"/>
            <a:ext cx="1038594" cy="1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338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3_Bullets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7" y="857958"/>
            <a:ext cx="7463823" cy="457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7" y="331099"/>
            <a:ext cx="6733349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 defTabSz="924282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6341236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2015 Ipsos.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5" y="1865606"/>
            <a:ext cx="8288337" cy="3519196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20" name="Picture 19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2" name="Picture 21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6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66676"/>
            <a:ext cx="1038594" cy="1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8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C9CC-37C3-49DC-8918-101003386BC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9526" y="-9523"/>
            <a:ext cx="4714345" cy="6875913"/>
          </a:xfrm>
          <a:custGeom>
            <a:avLst/>
            <a:gdLst>
              <a:gd name="connsiteX0" fmla="*/ 0 w 4000500"/>
              <a:gd name="connsiteY0" fmla="*/ 0 h 5143500"/>
              <a:gd name="connsiteX1" fmla="*/ 4000500 w 4000500"/>
              <a:gd name="connsiteY1" fmla="*/ 0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4000500"/>
              <a:gd name="connsiteY0" fmla="*/ 0 h 5143500"/>
              <a:gd name="connsiteX1" fmla="*/ 432547 w 4000500"/>
              <a:gd name="connsiteY1" fmla="*/ 8964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3740523"/>
              <a:gd name="connsiteY0" fmla="*/ 0 h 5143500"/>
              <a:gd name="connsiteX1" fmla="*/ 432547 w 3740523"/>
              <a:gd name="connsiteY1" fmla="*/ 8964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0 h 5143500"/>
              <a:gd name="connsiteX1" fmla="*/ 441511 w 3740523"/>
              <a:gd name="connsiteY1" fmla="*/ 17929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8966 h 5152466"/>
              <a:gd name="connsiteX1" fmla="*/ 441511 w 3740523"/>
              <a:gd name="connsiteY1" fmla="*/ 0 h 5152466"/>
              <a:gd name="connsiteX2" fmla="*/ 3740523 w 3740523"/>
              <a:gd name="connsiteY2" fmla="*/ 5152466 h 5152466"/>
              <a:gd name="connsiteX3" fmla="*/ 0 w 3740523"/>
              <a:gd name="connsiteY3" fmla="*/ 5152466 h 5152466"/>
              <a:gd name="connsiteX4" fmla="*/ 0 w 3740523"/>
              <a:gd name="connsiteY4" fmla="*/ 8966 h 5152466"/>
              <a:gd name="connsiteX0" fmla="*/ 0 w 3797216"/>
              <a:gd name="connsiteY0" fmla="*/ 8966 h 5152466"/>
              <a:gd name="connsiteX1" fmla="*/ 441511 w 3797216"/>
              <a:gd name="connsiteY1" fmla="*/ 0 h 5152466"/>
              <a:gd name="connsiteX2" fmla="*/ 3797216 w 3797216"/>
              <a:gd name="connsiteY2" fmla="*/ 5152466 h 5152466"/>
              <a:gd name="connsiteX3" fmla="*/ 0 w 3797216"/>
              <a:gd name="connsiteY3" fmla="*/ 5152466 h 5152466"/>
              <a:gd name="connsiteX4" fmla="*/ 0 w 3797216"/>
              <a:gd name="connsiteY4" fmla="*/ 8966 h 5152466"/>
              <a:gd name="connsiteX0" fmla="*/ 0 w 3797216"/>
              <a:gd name="connsiteY0" fmla="*/ 0 h 5143500"/>
              <a:gd name="connsiteX1" fmla="*/ 299780 w 3797216"/>
              <a:gd name="connsiteY1" fmla="*/ 16201 h 5143500"/>
              <a:gd name="connsiteX2" fmla="*/ 3797216 w 3797216"/>
              <a:gd name="connsiteY2" fmla="*/ 5143500 h 5143500"/>
              <a:gd name="connsiteX3" fmla="*/ 0 w 3797216"/>
              <a:gd name="connsiteY3" fmla="*/ 5143500 h 5143500"/>
              <a:gd name="connsiteX4" fmla="*/ 0 w 3797216"/>
              <a:gd name="connsiteY4" fmla="*/ 0 h 5143500"/>
              <a:gd name="connsiteX0" fmla="*/ 0 w 3974380"/>
              <a:gd name="connsiteY0" fmla="*/ 0 h 5143500"/>
              <a:gd name="connsiteX1" fmla="*/ 299780 w 3974380"/>
              <a:gd name="connsiteY1" fmla="*/ 16201 h 5143500"/>
              <a:gd name="connsiteX2" fmla="*/ 3974380 w 3974380"/>
              <a:gd name="connsiteY2" fmla="*/ 5118334 h 5143500"/>
              <a:gd name="connsiteX3" fmla="*/ 0 w 3974380"/>
              <a:gd name="connsiteY3" fmla="*/ 5143500 h 5143500"/>
              <a:gd name="connsiteX4" fmla="*/ 0 w 3974380"/>
              <a:gd name="connsiteY4" fmla="*/ 0 h 5143500"/>
              <a:gd name="connsiteX0" fmla="*/ 0 w 3974380"/>
              <a:gd name="connsiteY0" fmla="*/ 2675 h 5146175"/>
              <a:gd name="connsiteX1" fmla="*/ 306867 w 3974380"/>
              <a:gd name="connsiteY1" fmla="*/ 0 h 5146175"/>
              <a:gd name="connsiteX2" fmla="*/ 3974380 w 3974380"/>
              <a:gd name="connsiteY2" fmla="*/ 5121009 h 5146175"/>
              <a:gd name="connsiteX3" fmla="*/ 0 w 3974380"/>
              <a:gd name="connsiteY3" fmla="*/ 5146175 h 5146175"/>
              <a:gd name="connsiteX4" fmla="*/ 0 w 3974380"/>
              <a:gd name="connsiteY4" fmla="*/ 2675 h 5146175"/>
              <a:gd name="connsiteX0" fmla="*/ 0 w 3974380"/>
              <a:gd name="connsiteY0" fmla="*/ 2675 h 5152467"/>
              <a:gd name="connsiteX1" fmla="*/ 306867 w 3974380"/>
              <a:gd name="connsiteY1" fmla="*/ 0 h 5152467"/>
              <a:gd name="connsiteX2" fmla="*/ 3974380 w 3974380"/>
              <a:gd name="connsiteY2" fmla="*/ 5152467 h 5152467"/>
              <a:gd name="connsiteX3" fmla="*/ 0 w 3974380"/>
              <a:gd name="connsiteY3" fmla="*/ 5146175 h 5152467"/>
              <a:gd name="connsiteX4" fmla="*/ 0 w 3974380"/>
              <a:gd name="connsiteY4" fmla="*/ 2675 h 5152467"/>
              <a:gd name="connsiteX0" fmla="*/ 0 w 3974380"/>
              <a:gd name="connsiteY0" fmla="*/ 2675 h 5152467"/>
              <a:gd name="connsiteX1" fmla="*/ 306867 w 3974380"/>
              <a:gd name="connsiteY1" fmla="*/ 0 h 5152467"/>
              <a:gd name="connsiteX2" fmla="*/ 3974380 w 3974380"/>
              <a:gd name="connsiteY2" fmla="*/ 5152467 h 5152467"/>
              <a:gd name="connsiteX3" fmla="*/ 21260 w 3974380"/>
              <a:gd name="connsiteY3" fmla="*/ 5146175 h 5152467"/>
              <a:gd name="connsiteX4" fmla="*/ 0 w 3974380"/>
              <a:gd name="connsiteY4" fmla="*/ 2675 h 5152467"/>
              <a:gd name="connsiteX0" fmla="*/ 0 w 3974380"/>
              <a:gd name="connsiteY0" fmla="*/ 2675 h 5152467"/>
              <a:gd name="connsiteX1" fmla="*/ 306867 w 3974380"/>
              <a:gd name="connsiteY1" fmla="*/ 0 h 5152467"/>
              <a:gd name="connsiteX2" fmla="*/ 3974380 w 3974380"/>
              <a:gd name="connsiteY2" fmla="*/ 5152467 h 5152467"/>
              <a:gd name="connsiteX3" fmla="*/ 14173 w 3974380"/>
              <a:gd name="connsiteY3" fmla="*/ 5152467 h 5152467"/>
              <a:gd name="connsiteX4" fmla="*/ 0 w 3974380"/>
              <a:gd name="connsiteY4" fmla="*/ 2675 h 5152467"/>
              <a:gd name="connsiteX0" fmla="*/ 3766 w 3978146"/>
              <a:gd name="connsiteY0" fmla="*/ 2675 h 5152467"/>
              <a:gd name="connsiteX1" fmla="*/ 310633 w 3978146"/>
              <a:gd name="connsiteY1" fmla="*/ 0 h 5152467"/>
              <a:gd name="connsiteX2" fmla="*/ 3978146 w 3978146"/>
              <a:gd name="connsiteY2" fmla="*/ 5152467 h 5152467"/>
              <a:gd name="connsiteX3" fmla="*/ 1847 w 3978146"/>
              <a:gd name="connsiteY3" fmla="*/ 5152467 h 5152467"/>
              <a:gd name="connsiteX4" fmla="*/ 3766 w 3978146"/>
              <a:gd name="connsiteY4" fmla="*/ 2675 h 5152467"/>
              <a:gd name="connsiteX0" fmla="*/ 0 w 3982426"/>
              <a:gd name="connsiteY0" fmla="*/ 0 h 5171223"/>
              <a:gd name="connsiteX1" fmla="*/ 314913 w 3982426"/>
              <a:gd name="connsiteY1" fmla="*/ 18756 h 5171223"/>
              <a:gd name="connsiteX2" fmla="*/ 3982426 w 3982426"/>
              <a:gd name="connsiteY2" fmla="*/ 5171223 h 5171223"/>
              <a:gd name="connsiteX3" fmla="*/ 6127 w 3982426"/>
              <a:gd name="connsiteY3" fmla="*/ 5171223 h 5171223"/>
              <a:gd name="connsiteX4" fmla="*/ 0 w 3982426"/>
              <a:gd name="connsiteY4" fmla="*/ 0 h 5171223"/>
              <a:gd name="connsiteX0" fmla="*/ 0 w 3982426"/>
              <a:gd name="connsiteY0" fmla="*/ 0 h 5156935"/>
              <a:gd name="connsiteX1" fmla="*/ 314913 w 3982426"/>
              <a:gd name="connsiteY1" fmla="*/ 4468 h 5156935"/>
              <a:gd name="connsiteX2" fmla="*/ 3982426 w 3982426"/>
              <a:gd name="connsiteY2" fmla="*/ 5156935 h 5156935"/>
              <a:gd name="connsiteX3" fmla="*/ 6127 w 3982426"/>
              <a:gd name="connsiteY3" fmla="*/ 5156935 h 5156935"/>
              <a:gd name="connsiteX4" fmla="*/ 0 w 3982426"/>
              <a:gd name="connsiteY4" fmla="*/ 0 h 515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2426" h="5156935">
                <a:moveTo>
                  <a:pt x="0" y="0"/>
                </a:moveTo>
                <a:lnTo>
                  <a:pt x="314913" y="4468"/>
                </a:lnTo>
                <a:lnTo>
                  <a:pt x="3982426" y="5156935"/>
                </a:lnTo>
                <a:lnTo>
                  <a:pt x="6127" y="5156935"/>
                </a:lnTo>
                <a:cubicBezTo>
                  <a:pt x="-960" y="3442435"/>
                  <a:pt x="7087" y="1714500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6001" y="2952519"/>
            <a:ext cx="4699059" cy="512448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6001" y="3819109"/>
            <a:ext cx="4699059" cy="1776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bg2">
                    <a:lumMod val="75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176001" y="1700807"/>
            <a:ext cx="4699059" cy="1001215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741938" y="548681"/>
            <a:ext cx="1165276" cy="648072"/>
          </a:xfrm>
          <a:solidFill>
            <a:schemeClr val="bg1"/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7314" y="6169897"/>
            <a:ext cx="560381" cy="34692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defTabSz="914400"/>
            <a:fld id="{7F034911-0302-4AAB-AEF0-815419E29289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76001" y="5375268"/>
            <a:ext cx="4699059" cy="794629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defTabSz="914400"/>
            <a:r>
              <a:rPr lang="en-GB" dirty="0">
                <a:solidFill>
                  <a:srgbClr val="C8C9C7">
                    <a:lumMod val="75000"/>
                  </a:srgbClr>
                </a:solidFill>
              </a:rPr>
              <a:t>© 2015 Ipsos.  All rights reserved. Contains Ipsos' Confidential and Proprietary information and may not be disclosed or reproduced without the prior written consent of Ipsos.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1000">
                <a:solidFill>
                  <a:prstClr val="white"/>
                </a:solidFill>
              </a:rPr>
              <a:pPr defTabSz="914400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554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8412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331099"/>
            <a:ext cx="7472962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504329" y="2177424"/>
            <a:ext cx="1809823" cy="285510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0686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7" y="857958"/>
            <a:ext cx="7540023" cy="45704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 defTabSz="924282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29736" y="6341236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2015 Ipsos.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3383" y="2163486"/>
            <a:ext cx="1260000" cy="1260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18228" y="2163486"/>
            <a:ext cx="1260000" cy="1260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93074" y="2163486"/>
            <a:ext cx="1260000" cy="1260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965726" y="6232981"/>
            <a:ext cx="1933546" cy="355982"/>
            <a:chOff x="10239375" y="6688139"/>
            <a:chExt cx="2842245" cy="523426"/>
          </a:xfrm>
        </p:grpSpPr>
        <p:pic>
          <p:nvPicPr>
            <p:cNvPr id="14" name="Picture 13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4" name="Picture 23" descr="IPSOS_GAMECHANGERS_blue.png"/>
            <p:cNvPicPr>
              <a:picLocks noChangeAspect="1"/>
            </p:cNvPicPr>
            <p:nvPr userDrawn="1"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15" name="Picture 24"/>
          <p:cNvPicPr>
            <a:picLocks noChangeAspect="1" noChangeArrowheads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213178"/>
            <a:ext cx="1888872" cy="2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66676"/>
            <a:ext cx="1038594" cy="1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350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75" name="Freeform 3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 dirty="0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 dirty="0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68D6CD81-D6B1-47E9-B319-6BD1816245B0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3091" name="Picture 19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" y="41275"/>
            <a:ext cx="93503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14285981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5B1FF-23DC-412D-AB9A-0D07F8063AC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32197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7EAAD-7432-4F4D-8ED5-0D945DF6AB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96023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2C66C-64CB-4D00-9DBE-D0DAD3A91ED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03082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C9CC-37C3-49DC-8918-101003386BC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70133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FB4DB-9BA8-421F-8D79-82D004544E2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2165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FB4DB-9BA8-421F-8D79-82D004544E2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17B98-C86A-4D54-9F3B-D1B7996DCEC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48258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F3FA9-F0E0-4865-8A7D-62D66E45434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03209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844A7-A21F-459D-85F0-B1A6EB19191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97778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97F0D-CB6B-4FF8-ABF7-BC80DB2A1D7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93484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DED38-8D96-4F0D-9246-7B4973703F3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96951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0DA4F74-2403-44A4-8D12-014A8BCAD00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68559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3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13" name="Picture 19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" y="41275"/>
            <a:ext cx="93503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92A38363-B2A0-4288-82AC-5058F7AD75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78699"/>
      </p:ext>
    </p:extLst>
  </p:cSld>
  <p:clrMapOvr>
    <a:masterClrMapping/>
  </p:clrMapOvr>
  <p:transition spd="slow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BBCE3-4AA6-443D-BB3C-089B5AE45C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71975"/>
      </p:ext>
    </p:extLst>
  </p:cSld>
  <p:clrMapOvr>
    <a:masterClrMapping/>
  </p:clrMapOvr>
  <p:transition spd="slow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BB26A-11B7-440B-BEF9-534EEA9E5B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83557"/>
      </p:ext>
    </p:extLst>
  </p:cSld>
  <p:clrMapOvr>
    <a:masterClrMapping/>
  </p:clrMapOvr>
  <p:transition spd="slow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DDBA7-4333-454F-944E-4BD6C62CC6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89463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17B98-C86A-4D54-9F3B-D1B7996DCEC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622E2-D639-460C-A97B-4AEAA179D5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59814"/>
      </p:ext>
    </p:extLst>
  </p:cSld>
  <p:clrMapOvr>
    <a:masterClrMapping/>
  </p:clrMapOvr>
  <p:transition spd="slow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61EC1-35DD-4813-AAD3-75A96D6A4B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01125"/>
      </p:ext>
    </p:extLst>
  </p:cSld>
  <p:clrMapOvr>
    <a:masterClrMapping/>
  </p:clrMapOvr>
  <p:transition spd="slow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788F5-ABC9-4354-9F06-3D7A119165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37116"/>
      </p:ext>
    </p:extLst>
  </p:cSld>
  <p:clrMapOvr>
    <a:masterClrMapping/>
  </p:clrMapOvr>
  <p:transition spd="slow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A0D1E-60F3-4505-8AE0-24A4E5316E0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97870"/>
      </p:ext>
    </p:extLst>
  </p:cSld>
  <p:clrMapOvr>
    <a:masterClrMapping/>
  </p:clrMapOvr>
  <p:transition spd="slow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BD19-E2FA-4DA5-BC69-962F7FACDB4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04567"/>
      </p:ext>
    </p:extLst>
  </p:cSld>
  <p:clrMapOvr>
    <a:masterClrMapping/>
  </p:clrMapOvr>
  <p:transition spd="slow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78AE6-CD93-45DB-ACD6-997E3142F25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04266"/>
      </p:ext>
    </p:extLst>
  </p:cSld>
  <p:clrMapOvr>
    <a:masterClrMapping/>
  </p:clrMapOvr>
  <p:transition spd="slow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50512-68A7-4AF8-B9EF-4CB55581F8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81916"/>
      </p:ext>
    </p:extLst>
  </p:cSld>
  <p:clrMapOvr>
    <a:masterClrMapping/>
  </p:clrMapOvr>
  <p:transition spd="slow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67E6B-AC99-4A91-88B4-960BAE3C18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74099"/>
      </p:ext>
    </p:extLst>
  </p:cSld>
  <p:clrMapOvr>
    <a:masterClrMapping/>
  </p:clrMapOvr>
  <p:transition spd="slow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6324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C2D9-CEE8-4759-B67D-B8F330051D6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2363"/>
      </p:ext>
    </p:extLst>
  </p:cSld>
  <p:clrMapOvr>
    <a:masterClrMapping/>
  </p:clrMapOvr>
  <p:transition spd="slow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74488" y="1818748"/>
            <a:ext cx="7789862" cy="3362325"/>
          </a:xfrm>
        </p:spPr>
        <p:txBody>
          <a:bodyPr/>
          <a:lstStyle>
            <a:lvl1pPr>
              <a:spcBef>
                <a:spcPts val="900"/>
              </a:spcBef>
              <a:buFont typeface="Wingdings" pitchFamily="2" charset="2"/>
              <a:buChar char="§"/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021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F3FA9-F0E0-4865-8A7D-62D66E45434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857959"/>
            <a:ext cx="8646971" cy="4570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9"/>
            <a:ext cx="6718167" cy="590215"/>
          </a:xfrm>
        </p:spPr>
        <p:txBody>
          <a:bodyPr anchor="b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599" y="5620955"/>
            <a:ext cx="6718075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0300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8" y="331099"/>
            <a:ext cx="672579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851257"/>
            <a:ext cx="7870391" cy="35240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2747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3" y="857959"/>
            <a:ext cx="8654595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9"/>
            <a:ext cx="6710396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5" y="1865606"/>
            <a:ext cx="8288337" cy="3519196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899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3" y="857959"/>
            <a:ext cx="8654595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9"/>
            <a:ext cx="7887670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5495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8" y="331099"/>
            <a:ext cx="672579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851257"/>
            <a:ext cx="7870391" cy="35240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9172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857959"/>
            <a:ext cx="8646971" cy="4570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24099"/>
            <a:ext cx="6718167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47454" y="1653117"/>
            <a:ext cx="1941711" cy="771705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929" y="1653117"/>
            <a:ext cx="684522" cy="77170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196468" y="1653117"/>
            <a:ext cx="684522" cy="77170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147915" y="1653117"/>
            <a:ext cx="684522" cy="77170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2557381"/>
            <a:ext cx="2625725" cy="1263651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196471" y="2557381"/>
            <a:ext cx="2625725" cy="1263651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3704" y="2557381"/>
            <a:ext cx="2625725" cy="1263651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880993" y="1653117"/>
            <a:ext cx="1941711" cy="771705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832437" y="1653117"/>
            <a:ext cx="1941711" cy="771705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38244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00162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2950" y="2952519"/>
            <a:ext cx="4450225" cy="512448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42950" y="3819109"/>
            <a:ext cx="4450225" cy="1050051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2949" y="5375268"/>
            <a:ext cx="4444025" cy="346923"/>
          </a:xfrm>
          <a:prstGeom prst="rect">
            <a:avLst/>
          </a:prstGeom>
        </p:spPr>
        <p:txBody>
          <a:bodyPr lIns="62195" tIns="31098" rIns="62195" bIns="31098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© 2015 Ipsos.  All rights reserved. Contains Ipsos' Confidential and Proprietary information  and may not be disclosed or reproduced without the prior written consent of Ipsos.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442950" y="1412775"/>
            <a:ext cx="4450225" cy="1289247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745982" y="620688"/>
            <a:ext cx="1147193" cy="504056"/>
          </a:xfrm>
          <a:solidFill>
            <a:schemeClr val="bg1"/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</p:spTree>
    <p:extLst>
      <p:ext uri="{BB962C8B-B14F-4D97-AF65-F5344CB8AC3E}">
        <p14:creationId xmlns:p14="http://schemas.microsoft.com/office/powerpoint/2010/main" val="2361689792"/>
      </p:ext>
    </p:extLst>
  </p:cSld>
  <p:clrMapOvr>
    <a:masterClrMapping/>
  </p:clrMapOvr>
  <p:hf hd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146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4" y="1497133"/>
            <a:ext cx="4100599" cy="3656447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015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11952"/>
            <a:ext cx="4419600" cy="6895352"/>
          </a:xfrm>
          <a:custGeom>
            <a:avLst/>
            <a:gdLst>
              <a:gd name="connsiteX0" fmla="*/ 0 w 4419600"/>
              <a:gd name="connsiteY0" fmla="*/ 0 h 5162550"/>
              <a:gd name="connsiteX1" fmla="*/ 4419600 w 4419600"/>
              <a:gd name="connsiteY1" fmla="*/ 0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0 h 5162550"/>
              <a:gd name="connsiteX1" fmla="*/ 2743200 w 4419600"/>
              <a:gd name="connsiteY1" fmla="*/ 8965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8964 h 5171514"/>
              <a:gd name="connsiteX1" fmla="*/ 2743200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  <a:gd name="connsiteX0" fmla="*/ 0 w 4419600"/>
              <a:gd name="connsiteY0" fmla="*/ 8964 h 5171514"/>
              <a:gd name="connsiteX1" fmla="*/ 2734235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5171514">
                <a:moveTo>
                  <a:pt x="0" y="8964"/>
                </a:moveTo>
                <a:lnTo>
                  <a:pt x="2734235" y="0"/>
                </a:lnTo>
                <a:lnTo>
                  <a:pt x="4419600" y="5171514"/>
                </a:lnTo>
                <a:lnTo>
                  <a:pt x="0" y="517151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4" y="1497133"/>
            <a:ext cx="4100599" cy="3656447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736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4" y="1497133"/>
            <a:ext cx="4100599" cy="3656447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-11953"/>
            <a:ext cx="4392706" cy="6869953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844A7-A21F-459D-85F0-B1A6EB19191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38166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9" y="2973164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6443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 -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9" y="2973164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47314" y="6212274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6238998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9526"/>
            <a:ext cx="5930713" cy="6867525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616513"/>
              <a:gd name="connsiteY0" fmla="*/ 0 h 5143500"/>
              <a:gd name="connsiteX1" fmla="*/ 4654924 w 6616513"/>
              <a:gd name="connsiteY1" fmla="*/ 0 h 5143500"/>
              <a:gd name="connsiteX2" fmla="*/ 6616513 w 6616513"/>
              <a:gd name="connsiteY2" fmla="*/ 5143500 h 5143500"/>
              <a:gd name="connsiteX3" fmla="*/ 0 w 6616513"/>
              <a:gd name="connsiteY3" fmla="*/ 5143500 h 5143500"/>
              <a:gd name="connsiteX4" fmla="*/ 0 w 6616513"/>
              <a:gd name="connsiteY4" fmla="*/ 0 h 5143500"/>
              <a:gd name="connsiteX0" fmla="*/ 0 w 6616513"/>
              <a:gd name="connsiteY0" fmla="*/ 7144 h 5150644"/>
              <a:gd name="connsiteX1" fmla="*/ 3578599 w 6616513"/>
              <a:gd name="connsiteY1" fmla="*/ 0 h 5150644"/>
              <a:gd name="connsiteX2" fmla="*/ 6616513 w 6616513"/>
              <a:gd name="connsiteY2" fmla="*/ 5150644 h 5150644"/>
              <a:gd name="connsiteX3" fmla="*/ 0 w 6616513"/>
              <a:gd name="connsiteY3" fmla="*/ 5150644 h 5150644"/>
              <a:gd name="connsiteX4" fmla="*/ 0 w 6616513"/>
              <a:gd name="connsiteY4" fmla="*/ 7144 h 5150644"/>
              <a:gd name="connsiteX0" fmla="*/ 0 w 5930713"/>
              <a:gd name="connsiteY0" fmla="*/ 7144 h 5150644"/>
              <a:gd name="connsiteX1" fmla="*/ 3578599 w 5930713"/>
              <a:gd name="connsiteY1" fmla="*/ 0 h 5150644"/>
              <a:gd name="connsiteX2" fmla="*/ 5930713 w 5930713"/>
              <a:gd name="connsiteY2" fmla="*/ 5150644 h 5150644"/>
              <a:gd name="connsiteX3" fmla="*/ 0 w 5930713"/>
              <a:gd name="connsiteY3" fmla="*/ 5150644 h 5150644"/>
              <a:gd name="connsiteX4" fmla="*/ 0 w 5930713"/>
              <a:gd name="connsiteY4" fmla="*/ 7144 h 515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713" h="5150644">
                <a:moveTo>
                  <a:pt x="0" y="7144"/>
                </a:moveTo>
                <a:lnTo>
                  <a:pt x="3578599" y="0"/>
                </a:lnTo>
                <a:lnTo>
                  <a:pt x="5930713" y="5150644"/>
                </a:lnTo>
                <a:lnTo>
                  <a:pt x="0" y="5150644"/>
                </a:lnTo>
                <a:lnTo>
                  <a:pt x="0" y="7144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2192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4000" y="2212783"/>
            <a:ext cx="3569511" cy="1024896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Subject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000" y="3632698"/>
            <a:ext cx="3569511" cy="2422039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/>
                </a:solidFill>
              </a:defRPr>
            </a:lvl1pPr>
            <a:lvl2pPr marL="3240" indent="0" algn="l">
              <a:spcBef>
                <a:spcPts val="816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MORE COMPLETE TITLE</a:t>
            </a:r>
          </a:p>
          <a:p>
            <a:pPr lvl="1"/>
            <a:r>
              <a:rPr lang="en-US" dirty="0"/>
              <a:t>Body text: Lorem ipsum dolor sit amet, consectetuer adipiscing elit. Maecenas porttitor congue massa.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Pellentesque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8"/>
            <a:ext cx="3569510" cy="1563900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Related phrase</a:t>
            </a:r>
            <a:endParaRPr lang="en-GB" dirty="0"/>
          </a:p>
        </p:txBody>
      </p:sp>
      <p:sp>
        <p:nvSpPr>
          <p:cNvPr id="10" name="Oval 9"/>
          <p:cNvSpPr/>
          <p:nvPr userDrawn="1"/>
        </p:nvSpPr>
        <p:spPr>
          <a:xfrm>
            <a:off x="7166089" y="1851845"/>
            <a:ext cx="1081211" cy="1080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385163" y="3916630"/>
            <a:ext cx="1384960" cy="13845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246169" y="4027472"/>
            <a:ext cx="381308" cy="38120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8163709" y="1768279"/>
            <a:ext cx="167181" cy="1671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42217" y="1739047"/>
            <a:ext cx="2979602" cy="2978781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062002"/>
      </p:ext>
    </p:extLst>
  </p:cSld>
  <p:clrMapOvr>
    <a:masterClrMapping/>
  </p:clrMapOvr>
  <p:hf hd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8" y="331099"/>
            <a:ext cx="672579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2688" y="4648362"/>
            <a:ext cx="3843754" cy="876140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43071" y="4648362"/>
            <a:ext cx="3843754" cy="876140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2688" y="2441472"/>
            <a:ext cx="3843754" cy="206718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43071" y="2441472"/>
            <a:ext cx="3843754" cy="206718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851259"/>
            <a:ext cx="3843754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43071" y="1851259"/>
            <a:ext cx="3843754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0969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3" y="857959"/>
            <a:ext cx="8654595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9"/>
            <a:ext cx="6695158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4533" y="4641740"/>
            <a:ext cx="2561614" cy="1047349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00205" y="4641740"/>
            <a:ext cx="2561614" cy="1047349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4533" y="2441472"/>
            <a:ext cx="2561614" cy="206718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00205" y="2441472"/>
            <a:ext cx="2561614" cy="206718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4533" y="1851259"/>
            <a:ext cx="2561614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300205" y="1851259"/>
            <a:ext cx="2561614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1029" y="4641740"/>
            <a:ext cx="2561614" cy="1047349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301029" y="2441472"/>
            <a:ext cx="2561614" cy="206718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301029" y="1851259"/>
            <a:ext cx="2561614" cy="590215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0616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857959"/>
            <a:ext cx="6723160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9"/>
            <a:ext cx="6615283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5007" y="4365104"/>
            <a:ext cx="1948830" cy="112092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69336" y="4365104"/>
            <a:ext cx="1948830" cy="112092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5007" y="2441473"/>
            <a:ext cx="1948830" cy="1851624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35007" y="1851257"/>
            <a:ext cx="1948830" cy="590213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69336" y="1851257"/>
            <a:ext cx="1948830" cy="590213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69336" y="2441473"/>
            <a:ext cx="1948830" cy="1851624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703665" y="4365104"/>
            <a:ext cx="1948830" cy="112092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03665" y="1851257"/>
            <a:ext cx="1948830" cy="590213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703665" y="2441473"/>
            <a:ext cx="1948830" cy="1851624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37995" y="4365104"/>
            <a:ext cx="1948830" cy="112092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37995" y="1851257"/>
            <a:ext cx="1948830" cy="590213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937995" y="2441473"/>
            <a:ext cx="1948830" cy="1851624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2672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3" y="857959"/>
            <a:ext cx="8654595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9"/>
            <a:ext cx="6710517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7" y="1851259"/>
            <a:ext cx="3864347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12927" y="1851259"/>
            <a:ext cx="3873898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2687" y="2668923"/>
            <a:ext cx="3864347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012927" y="2668923"/>
            <a:ext cx="3873898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8" y="5620955"/>
            <a:ext cx="6725791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2242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3" y="857959"/>
            <a:ext cx="8654595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9"/>
            <a:ext cx="6710517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7" y="1851261"/>
            <a:ext cx="2654085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55266" y="1851259"/>
            <a:ext cx="2654085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32737" y="1851261"/>
            <a:ext cx="2654085" cy="590215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0368" y="2668923"/>
            <a:ext cx="2654086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255266" y="2668923"/>
            <a:ext cx="2654086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232739" y="2668923"/>
            <a:ext cx="2654086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7" y="5620955"/>
            <a:ext cx="7880266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3970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857959"/>
            <a:ext cx="7870391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9"/>
            <a:ext cx="6710517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0527" y="1851259"/>
            <a:ext cx="1912119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77195" y="1851259"/>
            <a:ext cx="1912119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13860" y="1851259"/>
            <a:ext cx="1912119" cy="590215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50526" y="1851259"/>
            <a:ext cx="1912119" cy="590215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0527" y="2668923"/>
            <a:ext cx="1912119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77195" y="2668923"/>
            <a:ext cx="1912119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713860" y="2668923"/>
            <a:ext cx="1912119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950526" y="2668923"/>
            <a:ext cx="1912119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0527" y="5620955"/>
            <a:ext cx="6717639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5615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8" y="331099"/>
            <a:ext cx="672579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509782" y="2159746"/>
            <a:ext cx="1515340" cy="2783637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96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image" Target="../media/image2.png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9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00.xml"/><Relationship Id="rId34" Type="http://schemas.openxmlformats.org/officeDocument/2006/relationships/slideLayout" Target="../slideLayouts/slideLayout113.xml"/><Relationship Id="rId42" Type="http://schemas.openxmlformats.org/officeDocument/2006/relationships/theme" Target="../theme/theme5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08.xml"/><Relationship Id="rId41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slideLayout" Target="../slideLayouts/slideLayout111.xml"/><Relationship Id="rId37" Type="http://schemas.openxmlformats.org/officeDocument/2006/relationships/slideLayout" Target="../slideLayouts/slideLayout116.xml"/><Relationship Id="rId40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36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31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35" Type="http://schemas.openxmlformats.org/officeDocument/2006/relationships/slideLayout" Target="../slideLayouts/slideLayout114.xml"/><Relationship Id="rId43" Type="http://schemas.openxmlformats.org/officeDocument/2006/relationships/image" Target="../media/image2.png"/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slideLayout" Target="../slideLayouts/slideLayout112.xml"/><Relationship Id="rId38" Type="http://schemas.openxmlformats.org/officeDocument/2006/relationships/slideLayout" Target="../slideLayouts/slideLayout1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5" Type="http://schemas.openxmlformats.org/officeDocument/2006/relationships/image" Target="../media/image10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5" Type="http://schemas.openxmlformats.org/officeDocument/2006/relationships/image" Target="../media/image1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</a:pPr>
            <a:fld id="{D5C110EA-BCA8-4EB9-8647-593452917902}" type="slidenum">
              <a:rPr lang="en-US">
                <a:solidFill>
                  <a:srgbClr val="FFFFFF"/>
                </a:solidFill>
              </a:rPr>
              <a:pPr defTabSz="914400"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65" name="Picture 17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" y="41275"/>
            <a:ext cx="87471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4627332" y="6510527"/>
            <a:ext cx="4516668" cy="347473"/>
          </a:xfrm>
          <a:prstGeom prst="rect">
            <a:avLst/>
          </a:prstGeom>
          <a:solidFill>
            <a:srgbClr val="183A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77" y="857958"/>
            <a:ext cx="8654595" cy="4570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1" y="1851257"/>
            <a:ext cx="8651621" cy="35240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6926" y="6453336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 defTabSz="924282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67028" y="6545467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2016 Americans for the Arts</a:t>
            </a:r>
            <a:endParaRPr lang="en-GB" sz="1200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50" y="81439"/>
            <a:ext cx="539370" cy="62027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510527"/>
            <a:ext cx="2295143" cy="347473"/>
          </a:xfrm>
          <a:prstGeom prst="rect">
            <a:avLst/>
          </a:prstGeom>
          <a:solidFill>
            <a:srgbClr val="00AD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srgbClr val="00ADCE"/>
                </a:solidFill>
              </a:rPr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2313666" y="6510527"/>
            <a:ext cx="2295144" cy="347473"/>
          </a:xfrm>
          <a:prstGeom prst="rect">
            <a:avLst/>
          </a:prstGeom>
          <a:solidFill>
            <a:srgbClr val="BF22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817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  <p:sldLayoutId id="2147483924" r:id="rId18"/>
    <p:sldLayoutId id="2147483925" r:id="rId19"/>
    <p:sldLayoutId id="2147483926" r:id="rId20"/>
    <p:sldLayoutId id="2147483927" r:id="rId21"/>
    <p:sldLayoutId id="2147483928" r:id="rId22"/>
    <p:sldLayoutId id="2147483929" r:id="rId23"/>
    <p:sldLayoutId id="2147483930" r:id="rId24"/>
    <p:sldLayoutId id="2147483931" r:id="rId25"/>
    <p:sldLayoutId id="2147483932" r:id="rId26"/>
    <p:sldLayoutId id="2147483933" r:id="rId27"/>
    <p:sldLayoutId id="2147483934" r:id="rId28"/>
    <p:sldLayoutId id="2147483935" r:id="rId29"/>
    <p:sldLayoutId id="2147483936" r:id="rId30"/>
    <p:sldLayoutId id="2147483937" r:id="rId31"/>
    <p:sldLayoutId id="2147483938" r:id="rId32"/>
    <p:sldLayoutId id="2147483939" r:id="rId33"/>
    <p:sldLayoutId id="2147483940" r:id="rId34"/>
    <p:sldLayoutId id="2147483941" r:id="rId35"/>
    <p:sldLayoutId id="2147483942" r:id="rId36"/>
    <p:sldLayoutId id="2147483943" r:id="rId37"/>
    <p:sldLayoutId id="2147483944" r:id="rId38"/>
    <p:sldLayoutId id="2147483945" r:id="rId39"/>
    <p:sldLayoutId id="2147483946" r:id="rId40"/>
    <p:sldLayoutId id="2147483947" r:id="rId41"/>
  </p:sldLayoutIdLst>
  <p:hf hdr="0"/>
  <p:txStyles>
    <p:titleStyle>
      <a:lvl1pPr algn="l" defTabSz="924282" rtl="0" eaLnBrk="1" latinLnBrk="0" hangingPunct="1">
        <a:lnSpc>
          <a:spcPct val="90000"/>
        </a:lnSpc>
        <a:spcBef>
          <a:spcPts val="408"/>
        </a:spcBef>
        <a:buNone/>
        <a:tabLst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324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86802" indent="-186802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31911" indent="-191121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06834" indent="-176004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775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91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05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198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14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28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42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856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070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84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498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712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D5C110EA-BCA8-4EB9-8647-59345291790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65" name="Picture 17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" y="41275"/>
            <a:ext cx="87471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90645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" name="Freeform 3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05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6096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53A69220-5809-46F5-B00D-FA281E0060C4}" type="slidenum">
              <a:rPr lang="en-US">
                <a:solidFill>
                  <a:srgbClr val="FFFFFF"/>
                </a:solidFill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6" name="Picture 17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" y="41275"/>
            <a:ext cx="93503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57310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4627332" y="6510527"/>
            <a:ext cx="4516668" cy="347473"/>
          </a:xfrm>
          <a:prstGeom prst="rect">
            <a:avLst/>
          </a:prstGeom>
          <a:solidFill>
            <a:srgbClr val="183A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77" y="857958"/>
            <a:ext cx="8654595" cy="4570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1" y="1851257"/>
            <a:ext cx="8651621" cy="35240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6926" y="6453336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67028" y="6545467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2018 Americans for the Arts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50" y="81439"/>
            <a:ext cx="539370" cy="62027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510527"/>
            <a:ext cx="2295143" cy="347473"/>
          </a:xfrm>
          <a:prstGeom prst="rect">
            <a:avLst/>
          </a:prstGeom>
          <a:solidFill>
            <a:srgbClr val="00AD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ADCE"/>
                </a:solidFill>
              </a:rPr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2313666" y="6510527"/>
            <a:ext cx="2295144" cy="347473"/>
          </a:xfrm>
          <a:prstGeom prst="rect">
            <a:avLst/>
          </a:prstGeom>
          <a:solidFill>
            <a:srgbClr val="BF22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352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  <p:sldLayoutId id="2147484052" r:id="rId18"/>
    <p:sldLayoutId id="2147484053" r:id="rId19"/>
    <p:sldLayoutId id="2147484054" r:id="rId20"/>
    <p:sldLayoutId id="2147484055" r:id="rId21"/>
    <p:sldLayoutId id="2147484056" r:id="rId22"/>
    <p:sldLayoutId id="2147484057" r:id="rId23"/>
    <p:sldLayoutId id="2147484058" r:id="rId24"/>
    <p:sldLayoutId id="2147484059" r:id="rId25"/>
    <p:sldLayoutId id="2147484060" r:id="rId26"/>
    <p:sldLayoutId id="2147484061" r:id="rId27"/>
    <p:sldLayoutId id="2147484062" r:id="rId28"/>
    <p:sldLayoutId id="2147484063" r:id="rId29"/>
    <p:sldLayoutId id="2147484064" r:id="rId30"/>
    <p:sldLayoutId id="2147484065" r:id="rId31"/>
    <p:sldLayoutId id="2147484066" r:id="rId32"/>
    <p:sldLayoutId id="2147484067" r:id="rId33"/>
    <p:sldLayoutId id="2147484068" r:id="rId34"/>
    <p:sldLayoutId id="2147484069" r:id="rId35"/>
    <p:sldLayoutId id="2147484070" r:id="rId36"/>
    <p:sldLayoutId id="2147484071" r:id="rId37"/>
    <p:sldLayoutId id="2147484072" r:id="rId38"/>
    <p:sldLayoutId id="2147484073" r:id="rId39"/>
    <p:sldLayoutId id="2147484074" r:id="rId40"/>
    <p:sldLayoutId id="2147484075" r:id="rId41"/>
  </p:sldLayoutIdLst>
  <p:hf hdr="0"/>
  <p:txStyles>
    <p:titleStyle>
      <a:lvl1pPr algn="l" defTabSz="924282" rtl="0" eaLnBrk="1" latinLnBrk="0" hangingPunct="1">
        <a:lnSpc>
          <a:spcPct val="90000"/>
        </a:lnSpc>
        <a:spcBef>
          <a:spcPts val="408"/>
        </a:spcBef>
        <a:buNone/>
        <a:tabLst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324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86802" indent="-186802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31911" indent="-191121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06834" indent="-176004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775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91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05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198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14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28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42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856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070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84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498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712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ART-EconomicProsperity_PPT_Standard3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35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ART-EconomicProsperity_PPT_Standard4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87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Mattie is going to do GREAT!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6BFA2CF-B421-459D-AA0A-461D26CF09A7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152400"/>
            <a:ext cx="1600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893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MyriadPro-Regular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MyriadPro-Regular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MyriadPro-Regular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MyriadPro-Regula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MyriadPro-Regula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MyriadPro-Regula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MyriadPro-Regula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MyriadPro-Regular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icansforthearts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762405"/>
            <a:ext cx="8991600" cy="4876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4800" b="1" i="1" dirty="0">
                <a:latin typeface="Arial" panose="020B0604020202020204" pitchFamily="34" charset="0"/>
                <a:cs typeface="Arial" pitchFamily="34" charset="0"/>
              </a:rPr>
              <a:t>Claim Your Impact!</a:t>
            </a:r>
            <a:br>
              <a:rPr lang="en-GB" sz="4000" b="1" dirty="0">
                <a:latin typeface="Arial" panose="020B0604020202020204" pitchFamily="34" charset="0"/>
                <a:cs typeface="Arial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itchFamily="34" charset="0"/>
              </a:rPr>
              <a:t>Making the Case for Arts Funding in a </a:t>
            </a:r>
            <a:br>
              <a:rPr lang="en-GB" sz="2800" b="1" dirty="0">
                <a:latin typeface="Arial" panose="020B0604020202020204" pitchFamily="34" charset="0"/>
                <a:cs typeface="Arial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itchFamily="34" charset="0"/>
              </a:rPr>
              <a:t>COVID-19 Environment</a:t>
            </a:r>
            <a:br>
              <a:rPr lang="en-US" sz="2400" b="1" i="1" dirty="0">
                <a:latin typeface="Arial" panose="020B0604020202020204" pitchFamily="34" charset="0"/>
                <a:cs typeface="Arial" pitchFamily="34" charset="0"/>
              </a:rPr>
            </a:br>
            <a:br>
              <a:rPr lang="en-US" sz="2400" b="1" i="1" dirty="0">
                <a:latin typeface="Arial" panose="020B0604020202020204" pitchFamily="34" charset="0"/>
                <a:cs typeface="Arial" pitchFamily="34" charset="0"/>
              </a:rPr>
            </a:br>
            <a:br>
              <a:rPr lang="en-US" sz="2400" b="1" i="1" dirty="0">
                <a:latin typeface="Arial" panose="020B0604020202020204" pitchFamily="34" charset="0"/>
                <a:cs typeface="Arial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itchFamily="34" charset="0"/>
              </a:rPr>
              <a:t>Advocacy Leadership Network</a:t>
            </a:r>
            <a:br>
              <a:rPr lang="en-US" sz="2400" b="1" dirty="0">
                <a:latin typeface="Arial" panose="020B0604020202020204" pitchFamily="34" charset="0"/>
                <a:cs typeface="Arial" pitchFamily="34" charset="0"/>
              </a:rPr>
            </a:br>
            <a:br>
              <a:rPr lang="en-US" sz="2400" b="1" dirty="0">
                <a:latin typeface="Arial" panose="020B0604020202020204" pitchFamily="34" charset="0"/>
                <a:cs typeface="Arial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itchFamily="34" charset="0"/>
              </a:rPr>
              <a:t>April 18, 2020</a:t>
            </a:r>
            <a:br>
              <a:rPr lang="en-US" sz="2400" b="1" dirty="0">
                <a:latin typeface="Arial" panose="020B0604020202020204" pitchFamily="34" charset="0"/>
                <a:cs typeface="Arial" pitchFamily="34" charset="0"/>
              </a:rPr>
            </a:br>
            <a:br>
              <a:rPr lang="en-US" sz="2400" b="1" dirty="0">
                <a:latin typeface="Arial" panose="020B0604020202020204" pitchFamily="34" charset="0"/>
                <a:cs typeface="Arial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itchFamily="34" charset="0"/>
              </a:rPr>
              <a:t>Randy Cohen</a:t>
            </a:r>
            <a:br>
              <a:rPr lang="en-US" sz="2400" b="1" dirty="0">
                <a:latin typeface="Arial" panose="020B0604020202020204" pitchFamily="34" charset="0"/>
                <a:cs typeface="Arial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itchFamily="34" charset="0"/>
              </a:rPr>
              <a:t>Americans for the Arts</a:t>
            </a:r>
            <a:br>
              <a:rPr lang="en-US" sz="2400" b="1" dirty="0">
                <a:latin typeface="Arial" panose="020B0604020202020204" pitchFamily="34" charset="0"/>
                <a:cs typeface="Arial" pitchFamily="34" charset="0"/>
              </a:rPr>
            </a:br>
            <a:br>
              <a:rPr lang="en-US" sz="2400" b="1" dirty="0">
                <a:latin typeface="Arial" panose="020B0604020202020204" pitchFamily="34" charset="0"/>
                <a:cs typeface="Arial" pitchFamily="34" charset="0"/>
              </a:rPr>
            </a:b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@ArtsInfoGuy</a:t>
            </a:r>
            <a:br>
              <a:rPr lang="en-US" sz="2400" b="1" dirty="0">
                <a:latin typeface="Arial" panose="020B0604020202020204" pitchFamily="34" charset="0"/>
                <a:cs typeface="Arial" pitchFamily="34" charset="0"/>
              </a:rPr>
            </a:b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ctrTitle"/>
          </p:nvPr>
        </p:nvSpPr>
        <p:spPr bwMode="auto">
          <a:xfrm>
            <a:off x="353790" y="393154"/>
            <a:ext cx="9144000" cy="868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dirty="0">
                <a:solidFill>
                  <a:srgbClr val="FFCC00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Our Jobs Require Creativity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29980" y="6464845"/>
            <a:ext cx="1970270" cy="341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  <a:ea typeface="TradeGothic Bold"/>
                <a:cs typeface="+mn-cs"/>
              </a:rPr>
              <a:t>@ArtsInfoGuy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Rounded MT Bold" panose="020F0704030504030204" pitchFamily="34" charset="0"/>
              <a:ea typeface="TradeGothic Bold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AA6087-7096-4F6A-A652-EB0983E9AF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493094"/>
            <a:ext cx="8485410" cy="47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64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7738" y="228600"/>
            <a:ext cx="50260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095831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Text Box 3"/>
          <p:cNvSpPr txBox="1">
            <a:spLocks noChangeArrowheads="1"/>
          </p:cNvSpPr>
          <p:nvPr/>
        </p:nvSpPr>
        <p:spPr bwMode="auto">
          <a:xfrm>
            <a:off x="381000" y="162034"/>
            <a:ext cx="8763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defTabSz="914400" latinLnBrk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CC00"/>
                </a:solidFill>
                <a:latin typeface="Arial" pitchFamily="34" charset="0"/>
              </a:rPr>
              <a:t>Thomas Südhof</a:t>
            </a:r>
          </a:p>
          <a:p>
            <a:pPr marL="342900" marR="0" lvl="0" indent="-342900" algn="ctr" defTabSz="914400" latinLnBrk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CC00"/>
                </a:solidFill>
                <a:latin typeface="Arial" pitchFamily="34" charset="0"/>
              </a:rPr>
              <a:t>2013 Nobel Prize for medicine:</a:t>
            </a:r>
          </a:p>
          <a:p>
            <a:pPr marL="342900" marR="0" lvl="0" indent="-342900" algn="ctr" defTabSz="914400" latinLnBrk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CC00"/>
                </a:solidFill>
                <a:latin typeface="Arial" pitchFamily="34" charset="0"/>
              </a:rPr>
              <a:t>“I owe it all to my bassoon teacher”</a:t>
            </a:r>
          </a:p>
        </p:txBody>
      </p:sp>
      <p:pic>
        <p:nvPicPr>
          <p:cNvPr id="135170" name="Picture 2" descr="sudhof2_ne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057400"/>
            <a:ext cx="5238750" cy="3486151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5715000"/>
            <a:ext cx="845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tx2"/>
                </a:solidFill>
              </a:rPr>
              <a:t>Drive for excellence … Visual thinking … Pattern recognition Problem solving … Perseverance</a:t>
            </a:r>
          </a:p>
        </p:txBody>
      </p:sp>
    </p:spTree>
    <p:extLst>
      <p:ext uri="{BB962C8B-B14F-4D97-AF65-F5344CB8AC3E}">
        <p14:creationId xmlns:p14="http://schemas.microsoft.com/office/powerpoint/2010/main" val="266799614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E71BE0-51E2-4594-BC4D-D0D507391C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831" y="1227148"/>
            <a:ext cx="5256337" cy="52563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8D662A-EA1C-43F2-BCFE-4F9A1CF6D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5013" y="318198"/>
            <a:ext cx="7239000" cy="877556"/>
          </a:xfrm>
        </p:spPr>
        <p:txBody>
          <a:bodyPr/>
          <a:lstStyle/>
          <a:p>
            <a:pPr eaLnBrk="1" hangingPunct="1"/>
            <a:r>
              <a:rPr lang="en-US" sz="3200" b="1" kern="1200" dirty="0">
                <a:solidFill>
                  <a:srgbClr val="FFCC00"/>
                </a:solidFill>
                <a:latin typeface="Arial" pitchFamily="34" charset="0"/>
                <a:ea typeface="+mn-ea"/>
                <a:cs typeface="+mn-cs"/>
              </a:rPr>
              <a:t>The Arts Unify Communities</a:t>
            </a:r>
          </a:p>
        </p:txBody>
      </p:sp>
    </p:spTree>
    <p:extLst>
      <p:ext uri="{BB962C8B-B14F-4D97-AF65-F5344CB8AC3E}">
        <p14:creationId xmlns:p14="http://schemas.microsoft.com/office/powerpoint/2010/main" val="1465236533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381000"/>
            <a:ext cx="8763000" cy="648903"/>
          </a:xfrm>
        </p:spPr>
        <p:txBody>
          <a:bodyPr/>
          <a:lstStyle/>
          <a:p>
            <a:r>
              <a:rPr lang="en-US" sz="3200" b="1" kern="1200" dirty="0">
                <a:solidFill>
                  <a:srgbClr val="FFCC00"/>
                </a:solidFill>
                <a:latin typeface="Arial" pitchFamily="34" charset="0"/>
                <a:ea typeface="+mn-ea"/>
                <a:cs typeface="+mn-cs"/>
              </a:rPr>
              <a:t>Appreciating The Arts</a:t>
            </a:r>
          </a:p>
        </p:txBody>
      </p:sp>
      <p:pic>
        <p:nvPicPr>
          <p:cNvPr id="119810" name="Picture 1" descr="The four bare hooks on the Louvre wall that once held the Mona Li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2562" y="1294993"/>
            <a:ext cx="3758876" cy="510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9809289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3831" y="2128299"/>
            <a:ext cx="7467600" cy="4114800"/>
          </a:xfrm>
        </p:spPr>
        <p:txBody>
          <a:bodyPr/>
          <a:lstStyle/>
          <a:p>
            <a:pPr algn="l"/>
            <a:b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What is the message?</a:t>
            </a:r>
            <a:b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Who gets the message?</a:t>
            </a:r>
            <a:b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Who delivers the message?</a:t>
            </a:r>
            <a:b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i="1" u="sng" dirty="0">
                <a:latin typeface="Arial" pitchFamily="34" charset="0"/>
                <a:ea typeface="+mn-ea"/>
                <a:cs typeface="Arial" pitchFamily="34" charset="0"/>
              </a:rPr>
              <a:t>Golden Rule</a:t>
            </a:r>
            <a:r>
              <a:rPr lang="en-US" sz="2400" b="1" i="1" dirty="0">
                <a:latin typeface="Arial" pitchFamily="34" charset="0"/>
                <a:ea typeface="+mn-ea"/>
                <a:cs typeface="Arial" pitchFamily="34" charset="0"/>
              </a:rPr>
              <a:t>: No story without a number, and no number without a story!</a:t>
            </a:r>
            <a:b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1520" y="459851"/>
            <a:ext cx="8317727" cy="79645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600" b="1" kern="1200" dirty="0">
                <a:solidFill>
                  <a:srgbClr val="FFCC00"/>
                </a:solidFill>
                <a:latin typeface="Arial" pitchFamily="34" charset="0"/>
                <a:ea typeface="+mj-ea"/>
                <a:cs typeface="Arial" pitchFamily="34" charset="0"/>
              </a:rPr>
              <a:t>Claiming Your Impact</a:t>
            </a:r>
          </a:p>
        </p:txBody>
      </p:sp>
    </p:spTree>
    <p:extLst>
      <p:ext uri="{BB962C8B-B14F-4D97-AF65-F5344CB8AC3E}">
        <p14:creationId xmlns:p14="http://schemas.microsoft.com/office/powerpoint/2010/main" val="407602067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09800"/>
            <a:ext cx="9144000" cy="1524000"/>
          </a:xfrm>
        </p:spPr>
        <p:txBody>
          <a:bodyPr/>
          <a:lstStyle/>
          <a:p>
            <a:pPr eaLnBrk="1" hangingPunct="1"/>
            <a:br>
              <a:rPr lang="en-US" sz="4800" b="1" dirty="0">
                <a:latin typeface="Arial" pitchFamily="34" charset="0"/>
                <a:cs typeface="Arial" pitchFamily="34" charset="0"/>
              </a:rPr>
            </a:br>
            <a:r>
              <a:rPr lang="en-US" sz="6000" b="1" i="1" dirty="0">
                <a:latin typeface="Arial" pitchFamily="34" charset="0"/>
                <a:cs typeface="Arial" pitchFamily="34" charset="0"/>
              </a:rPr>
              <a:t>Thank You</a:t>
            </a:r>
            <a:r>
              <a:rPr lang="en-US" sz="6000" b="1" i="1" dirty="0"/>
              <a:t>!</a:t>
            </a:r>
            <a:br>
              <a:rPr lang="en-US" sz="4800" b="1" i="1" dirty="0"/>
            </a:br>
            <a:br>
              <a:rPr lang="en-US" sz="4800" b="1" i="1" dirty="0"/>
            </a:br>
            <a:r>
              <a:rPr lang="en-US" sz="4800" b="1" dirty="0">
                <a:hlinkClick r:id="rId3"/>
              </a:rPr>
              <a:t>www.AmericansForTheArts.org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4800" b="1" dirty="0"/>
              <a:t>rcohen@artsusa.org</a:t>
            </a:r>
          </a:p>
        </p:txBody>
      </p:sp>
      <p:sp>
        <p:nvSpPr>
          <p:cNvPr id="4" name="Rectangle 3"/>
          <p:cNvSpPr/>
          <p:nvPr/>
        </p:nvSpPr>
        <p:spPr>
          <a:xfrm>
            <a:off x="3382206" y="6029980"/>
            <a:ext cx="2774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@ArtsInfoGuy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7202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1"/>
          <p:cNvPicPr>
            <a:picLocks noChangeAspect="1" noChangeArrowheads="1"/>
          </p:cNvPicPr>
          <p:nvPr/>
        </p:nvPicPr>
        <p:blipFill rotWithShape="1">
          <a:blip r:embed="rId2" cstate="print"/>
          <a:srcRect l="2486" t="1976" r="1332"/>
          <a:stretch/>
        </p:blipFill>
        <p:spPr bwMode="auto">
          <a:xfrm>
            <a:off x="347471" y="1864452"/>
            <a:ext cx="5240529" cy="368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3BA5694B-30B5-49CC-96A0-15117045E3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73" t="6027"/>
          <a:stretch/>
        </p:blipFill>
        <p:spPr>
          <a:xfrm>
            <a:off x="5869921" y="1140551"/>
            <a:ext cx="2926608" cy="49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82425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B3708-E8F2-47E1-AB0A-6B9B14023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9475"/>
            <a:ext cx="8212540" cy="114300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Economic Impact of Financial Losses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89A3F6-2420-4D25-A273-DB67CFE290F3}"/>
              </a:ext>
            </a:extLst>
          </p:cNvPr>
          <p:cNvSpPr/>
          <p:nvPr/>
        </p:nvSpPr>
        <p:spPr>
          <a:xfrm>
            <a:off x="685800" y="1609860"/>
            <a:ext cx="76567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FFFFFF"/>
                </a:solidFill>
                <a:latin typeface="Arial" pitchFamily="34" charset="0"/>
              </a:rPr>
              <a:t>Lost attendance since first coronavirus case: 197 million</a:t>
            </a:r>
          </a:p>
          <a:p>
            <a:pPr lvl="0"/>
            <a:endParaRPr lang="en-US" sz="2400" b="1" dirty="0">
              <a:solidFill>
                <a:srgbClr val="FFFFFF"/>
              </a:solidFill>
              <a:latin typeface="Arial" pitchFamily="34" charset="0"/>
            </a:endParaRPr>
          </a:p>
          <a:p>
            <a:pPr lvl="0"/>
            <a:r>
              <a:rPr lang="en-US" sz="2400" b="1" dirty="0">
                <a:solidFill>
                  <a:srgbClr val="FFFFFF"/>
                </a:solidFill>
                <a:latin typeface="Arial" pitchFamily="34" charset="0"/>
              </a:rPr>
              <a:t>Financial losses to local businesses as a result of drop in attendance: $6.2 billion</a:t>
            </a:r>
          </a:p>
          <a:p>
            <a:r>
              <a:rPr lang="en-US" sz="2400" b="1" dirty="0">
                <a:solidFill>
                  <a:srgbClr val="FFFFFF"/>
                </a:solidFill>
                <a:latin typeface="Arial" pitchFamily="34" charset="0"/>
              </a:rPr>
              <a:t> </a:t>
            </a:r>
          </a:p>
          <a:p>
            <a:r>
              <a:rPr lang="en-US" sz="2400" b="1" dirty="0">
                <a:solidFill>
                  <a:srgbClr val="FFFFFF"/>
                </a:solidFill>
                <a:latin typeface="Arial" pitchFamily="34" charset="0"/>
              </a:rPr>
              <a:t>Economic impact of $10.7 billion loss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</a:rPr>
              <a:t>304,000 jobs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</a:rPr>
              <a:t>$1.8 billion in federal-state-local government revenue</a:t>
            </a:r>
          </a:p>
          <a:p>
            <a:pPr marL="342900" marR="0" lvl="0" indent="-342900">
              <a:spcBef>
                <a:spcPts val="0"/>
              </a:spcBef>
              <a:spcAft>
                <a:spcPts val="1500"/>
              </a:spcAft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endParaRPr lang="en-US" sz="2400" b="1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88829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B3708-E8F2-47E1-AB0A-6B9B14023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9475"/>
            <a:ext cx="8212540" cy="114300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Financial Impact of Coronavirus on Nonprofit Arts Sector: $4.5 Billion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89A3F6-2420-4D25-A273-DB67CFE290F3}"/>
              </a:ext>
            </a:extLst>
          </p:cNvPr>
          <p:cNvSpPr/>
          <p:nvPr/>
        </p:nvSpPr>
        <p:spPr>
          <a:xfrm>
            <a:off x="970697" y="1744487"/>
            <a:ext cx="7642745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1500"/>
              </a:spcAft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</a:rPr>
              <a:t>94% have cancelled events </a:t>
            </a:r>
          </a:p>
          <a:p>
            <a:pPr marL="342900" marR="0" lvl="0" indent="-342900">
              <a:spcBef>
                <a:spcPts val="0"/>
              </a:spcBef>
              <a:spcAft>
                <a:spcPts val="1500"/>
              </a:spcAft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</a:rPr>
              <a:t>29% have used financial reserves </a:t>
            </a:r>
          </a:p>
          <a:p>
            <a:pPr marL="342900" marR="0" lvl="0" indent="-342900">
              <a:spcBef>
                <a:spcPts val="0"/>
              </a:spcBef>
              <a:spcAft>
                <a:spcPts val="1500"/>
              </a:spcAft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</a:rPr>
              <a:t>34% have reduced creative workforce (artists)</a:t>
            </a:r>
          </a:p>
          <a:p>
            <a:pPr marL="342900" marR="0" lvl="0" indent="-342900">
              <a:spcBef>
                <a:spcPts val="0"/>
              </a:spcBef>
              <a:spcAft>
                <a:spcPts val="1500"/>
              </a:spcAft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</a:rPr>
              <a:t>23% have reduced staff—43% report that it is “likely” they will reduce staff (28% say “extremely likely”)</a:t>
            </a:r>
          </a:p>
          <a:p>
            <a:pPr marL="342900" marR="0" lvl="0" indent="-342900">
              <a:spcBef>
                <a:spcPts val="0"/>
              </a:spcBef>
              <a:spcAft>
                <a:spcPts val="1500"/>
              </a:spcAft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</a:rPr>
              <a:t>24% have reduced salaries/payroll</a:t>
            </a:r>
          </a:p>
          <a:p>
            <a:pPr marL="342900" marR="0" lvl="0" indent="-342900">
              <a:spcBef>
                <a:spcPts val="0"/>
              </a:spcBef>
              <a:spcAft>
                <a:spcPts val="1500"/>
              </a:spcAft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</a:rPr>
              <a:t>69% expect this crisis to have a “severe” impact on their organization (36% expect an “extremely severe” impact).</a:t>
            </a:r>
          </a:p>
          <a:p>
            <a:pPr marL="342900" marR="0" lvl="0" indent="-342900">
              <a:spcBef>
                <a:spcPts val="0"/>
              </a:spcBef>
              <a:spcAft>
                <a:spcPts val="1500"/>
              </a:spcAft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</a:rPr>
              <a:t>45% have increased their online presence (e.g., live streaming of events, museum collection freely available online)</a:t>
            </a:r>
          </a:p>
        </p:txBody>
      </p:sp>
    </p:spTree>
    <p:extLst>
      <p:ext uri="{BB962C8B-B14F-4D97-AF65-F5344CB8AC3E}">
        <p14:creationId xmlns:p14="http://schemas.microsoft.com/office/powerpoint/2010/main" val="244814747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ctrTitle"/>
          </p:nvPr>
        </p:nvSpPr>
        <p:spPr bwMode="auto">
          <a:xfrm>
            <a:off x="11220" y="1540154"/>
            <a:ext cx="9144000" cy="868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latin typeface="Arial" panose="020B0604020202020204" pitchFamily="34" charset="0"/>
                <a:ea typeface="TradeGothic Bold"/>
              </a:rPr>
              <a:t>Attendees Spent </a:t>
            </a:r>
            <a:br>
              <a:rPr lang="en-US" altLang="en-US" sz="3200" dirty="0">
                <a:latin typeface="Arial" panose="020B0604020202020204" pitchFamily="34" charset="0"/>
                <a:ea typeface="TradeGothic Bold"/>
              </a:rPr>
            </a:br>
            <a:r>
              <a:rPr lang="en-US" altLang="en-US" sz="3200" dirty="0">
                <a:latin typeface="Arial" panose="020B0604020202020204" pitchFamily="34" charset="0"/>
                <a:ea typeface="TradeGothic Bold"/>
              </a:rPr>
              <a:t>$31.47 Per Person, Per Event</a:t>
            </a:r>
            <a:endParaRPr lang="en-US" altLang="en-US" sz="3600" dirty="0">
              <a:latin typeface="Arial" panose="020B0604020202020204" pitchFamily="34" charset="0"/>
              <a:ea typeface="TradeGothic Bol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29980" y="6464845"/>
            <a:ext cx="1970270" cy="341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  <a:ea typeface="TradeGothic Bold"/>
              </a:rPr>
              <a:t>@ArtsInfoGuy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Rounded MT Bold" panose="020F0704030504030204" pitchFamily="34" charset="0"/>
              <a:ea typeface="TradeGothic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243A0C-59B0-4281-AEB7-D8307F3866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8776"/>
            <a:ext cx="9144000" cy="404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9259-FFA6-4434-93DE-66FD06D3B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193" y="190500"/>
            <a:ext cx="7772400" cy="114300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COVID-19 Impact on </a:t>
            </a:r>
            <a:br>
              <a:rPr lang="en-US" sz="3200" b="1" dirty="0"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latin typeface="Arial" pitchFamily="34" charset="0"/>
                <a:cs typeface="Arial" pitchFamily="34" charset="0"/>
              </a:rPr>
              <a:t>Arts Educators and Teaching Artists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D69F3-B5C3-4216-9564-7B16DA2FC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804" y="1817570"/>
            <a:ext cx="7772400" cy="4114800"/>
          </a:xfrm>
        </p:spPr>
        <p:txBody>
          <a:bodyPr/>
          <a:lstStyle/>
          <a:p>
            <a:r>
              <a:rPr lang="en-US" sz="2000" b="1" kern="1200" dirty="0">
                <a:solidFill>
                  <a:srgbClr val="FFFFFF"/>
                </a:solidFill>
                <a:latin typeface="Arial" pitchFamily="34" charset="0"/>
              </a:rPr>
              <a:t>All </a:t>
            </a:r>
            <a:r>
              <a:rPr lang="en-US" sz="2000" b="1" kern="1200" dirty="0" err="1">
                <a:solidFill>
                  <a:srgbClr val="FFFFFF"/>
                </a:solidFill>
                <a:latin typeface="Arial" pitchFamily="34" charset="0"/>
              </a:rPr>
              <a:t>respondentents</a:t>
            </a:r>
            <a:r>
              <a:rPr lang="en-US" sz="2000" b="1" kern="1200" dirty="0">
                <a:solidFill>
                  <a:srgbClr val="FFFFFF"/>
                </a:solidFill>
                <a:latin typeface="Arial" pitchFamily="34" charset="0"/>
              </a:rPr>
              <a:t> (9,595) Educator or teaching artist (4,861) </a:t>
            </a:r>
          </a:p>
          <a:p>
            <a:endParaRPr lang="en-US" sz="2000" b="1" kern="1200" dirty="0">
              <a:solidFill>
                <a:srgbClr val="FFFFFF"/>
              </a:solidFill>
              <a:latin typeface="Arial" pitchFamily="34" charset="0"/>
            </a:endParaRPr>
          </a:p>
          <a:p>
            <a:r>
              <a:rPr lang="en-US" sz="2000" b="1" kern="1200" dirty="0">
                <a:solidFill>
                  <a:srgbClr val="FFFFFF"/>
                </a:solidFill>
                <a:latin typeface="Arial" pitchFamily="34" charset="0"/>
              </a:rPr>
              <a:t>58% have become fully unemployed.</a:t>
            </a:r>
          </a:p>
          <a:p>
            <a:endParaRPr lang="en-US" sz="2000" b="1" kern="1200" dirty="0">
              <a:solidFill>
                <a:srgbClr val="FFFFFF"/>
              </a:solidFill>
              <a:latin typeface="Arial" pitchFamily="34" charset="0"/>
            </a:endParaRPr>
          </a:p>
          <a:p>
            <a:r>
              <a:rPr lang="en-US" sz="2000" b="1" kern="1200" dirty="0">
                <a:solidFill>
                  <a:srgbClr val="FFFFFF"/>
                </a:solidFill>
                <a:latin typeface="Arial" pitchFamily="34" charset="0"/>
              </a:rPr>
              <a:t>97% have experienced loss in income.</a:t>
            </a:r>
          </a:p>
          <a:p>
            <a:endParaRPr lang="en-US" sz="2000" b="1" kern="1200" dirty="0">
              <a:solidFill>
                <a:srgbClr val="FFFFFF"/>
              </a:solidFill>
              <a:latin typeface="Arial" pitchFamily="34" charset="0"/>
            </a:endParaRPr>
          </a:p>
          <a:p>
            <a:r>
              <a:rPr lang="en-US" sz="2000" b="1" kern="1200" dirty="0">
                <a:solidFill>
                  <a:srgbClr val="FFFFFF"/>
                </a:solidFill>
                <a:latin typeface="Arial" pitchFamily="34" charset="0"/>
              </a:rPr>
              <a:t>The average income expected for 2020 has dropped from $38,380 prior to COVID-19 to $15,708 (-$22,672).</a:t>
            </a:r>
          </a:p>
          <a:p>
            <a:endParaRPr lang="en-US" sz="2000" b="1" kern="1200" dirty="0">
              <a:solidFill>
                <a:srgbClr val="FFFFFF"/>
              </a:solidFill>
              <a:latin typeface="Arial" pitchFamily="34" charset="0"/>
            </a:endParaRPr>
          </a:p>
          <a:p>
            <a:r>
              <a:rPr lang="en-US" sz="2000" b="1" kern="1200" dirty="0">
                <a:solidFill>
                  <a:srgbClr val="FFFFFF"/>
                </a:solidFill>
                <a:latin typeface="Arial" pitchFamily="34" charset="0"/>
              </a:rPr>
              <a:t>72% have experienced unanticipated expenditures.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542226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4177" y="508000"/>
            <a:ext cx="8929511" cy="10399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Americans Believe the Arts are Part of 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Well-Rounded Education for K-12 Students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1E593B-D081-4CDC-B8C3-E95F7D439E8B}"/>
              </a:ext>
            </a:extLst>
          </p:cNvPr>
          <p:cNvSpPr/>
          <p:nvPr/>
        </p:nvSpPr>
        <p:spPr>
          <a:xfrm>
            <a:off x="361245" y="6305467"/>
            <a:ext cx="1393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@ArtsInfoGuy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772A12-CC77-466B-A977-89EA43DA87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29" t="15503" r="21238" b="35566"/>
          <a:stretch/>
        </p:blipFill>
        <p:spPr>
          <a:xfrm>
            <a:off x="163897" y="1654628"/>
            <a:ext cx="8816205" cy="42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2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4177" y="508000"/>
            <a:ext cx="8929511" cy="10399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Arts Education is Deemed Very Important at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Grade Levels (K-12)</a:t>
            </a:r>
          </a:p>
        </p:txBody>
      </p:sp>
      <p:graphicFrame>
        <p:nvGraphicFramePr>
          <p:cNvPr id="3" name="Chart 730">
            <a:extLst>
              <a:ext uri="{FF2B5EF4-FFF2-40B4-BE49-F238E27FC236}">
                <a16:creationId xmlns:a16="http://schemas.microsoft.com/office/drawing/2014/main" id="{7540FBB7-9E2A-47E1-A351-0371866C42E5}"/>
              </a:ext>
            </a:extLst>
          </p:cNvPr>
          <p:cNvGraphicFramePr/>
          <p:nvPr/>
        </p:nvGraphicFramePr>
        <p:xfrm>
          <a:off x="234000" y="1547949"/>
          <a:ext cx="6924446" cy="500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731">
            <a:extLst>
              <a:ext uri="{FF2B5EF4-FFF2-40B4-BE49-F238E27FC236}">
                <a16:creationId xmlns:a16="http://schemas.microsoft.com/office/drawing/2014/main" id="{08146CDE-B13F-4356-8621-A402E2FF6E3A}"/>
              </a:ext>
            </a:extLst>
          </p:cNvPr>
          <p:cNvGraphicFramePr/>
          <p:nvPr/>
        </p:nvGraphicFramePr>
        <p:xfrm>
          <a:off x="7268269" y="1144017"/>
          <a:ext cx="1735182" cy="5366148"/>
        </p:xfrm>
        <a:graphic>
          <a:graphicData uri="http://schemas.openxmlformats.org/drawingml/2006/table">
            <a:tbl>
              <a:tblPr/>
              <a:tblGrid>
                <a:gridCol w="867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591">
                  <a:extLst>
                    <a:ext uri="{9D8B030D-6E8A-4147-A177-3AD203B41FA5}">
                      <a16:colId xmlns:a16="http://schemas.microsoft.com/office/drawing/2014/main" val="2233877625"/>
                    </a:ext>
                  </a:extLst>
                </a:gridCol>
              </a:tblGrid>
              <a:tr h="466747">
                <a:tc gridSpan="2">
                  <a:txBody>
                    <a:bodyPr/>
                    <a:lstStyle/>
                    <a:p>
                      <a:pPr lvl="0" algn="ctr" defTabSz="924281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b="1" dirty="0">
                          <a:solidFill>
                            <a:srgbClr val="222223"/>
                          </a:solidFill>
                        </a:rPr>
                        <a:t> Percent  </a:t>
                      </a:r>
                      <a:r>
                        <a:rPr sz="1800" b="1" dirty="0">
                          <a:solidFill>
                            <a:srgbClr val="222223"/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222223"/>
                          </a:solidFill>
                        </a:rPr>
                        <a:t>Important</a:t>
                      </a:r>
                      <a:r>
                        <a:rPr sz="1800" b="1" dirty="0">
                          <a:solidFill>
                            <a:srgbClr val="222223"/>
                          </a:solidFill>
                        </a:rPr>
                        <a:t> </a:t>
                      </a:r>
                    </a:p>
                  </a:txBody>
                  <a:tcPr marL="9525" marR="9525" marT="9525" marB="9525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>
                      <a:noFill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vl="0" algn="ctr" defTabSz="924281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 sz="1400" b="1" dirty="0">
                        <a:solidFill>
                          <a:srgbClr val="222223"/>
                        </a:solidFill>
                      </a:endParaRPr>
                    </a:p>
                  </a:txBody>
                  <a:tcPr marL="9525" marR="9525" marT="9525" marB="9525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>
                      <a:noFill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3">
                <a:tc>
                  <a:txBody>
                    <a:bodyPr/>
                    <a:lstStyle/>
                    <a:p>
                      <a:pPr lvl="0" algn="ctr" defTabSz="924281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b="1" dirty="0">
                          <a:solidFill>
                            <a:srgbClr val="222223"/>
                          </a:solidFill>
                          <a:highlight>
                            <a:srgbClr val="FFFF00"/>
                          </a:highlight>
                        </a:rPr>
                        <a:t>2018</a:t>
                      </a:r>
                      <a:endParaRPr sz="1800" b="1" dirty="0">
                        <a:solidFill>
                          <a:srgbClr val="222223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9525" marR="9525" marT="9525" marB="9525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>
                      <a:noFill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defTabSz="924281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b="1" dirty="0">
                          <a:solidFill>
                            <a:srgbClr val="222223"/>
                          </a:solidFill>
                        </a:rPr>
                        <a:t>2015</a:t>
                      </a:r>
                      <a:endParaRPr sz="1800" b="1" dirty="0">
                        <a:solidFill>
                          <a:srgbClr val="222223"/>
                        </a:solidFill>
                      </a:endParaRPr>
                    </a:p>
                  </a:txBody>
                  <a:tcPr marL="9525" marR="9525" marT="9525" marB="9525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>
                      <a:noFill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009444"/>
                  </a:ext>
                </a:extLst>
              </a:tr>
              <a:tr h="1126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94 percent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>
                      <a:noFill/>
                      <a:round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 percent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>
                      <a:noFill/>
                      <a:round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94 percent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 percent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6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93 percent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 percent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6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89 percent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 percent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496491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E4D43D9-FDBF-427F-8AC4-A18BF8B6778F}"/>
              </a:ext>
            </a:extLst>
          </p:cNvPr>
          <p:cNvSpPr/>
          <p:nvPr/>
        </p:nvSpPr>
        <p:spPr>
          <a:xfrm>
            <a:off x="361245" y="6305467"/>
            <a:ext cx="1393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@ArtsInfoGuy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817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C5A2C-2A61-437A-AEB2-0CDA5B398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49046"/>
            <a:ext cx="8534400" cy="764458"/>
          </a:xfrm>
        </p:spPr>
        <p:txBody>
          <a:bodyPr/>
          <a:lstStyle/>
          <a:p>
            <a:r>
              <a:rPr lang="en-US" sz="2800" kern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The Arts Make Us Feel Creative!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0AE94-E679-425E-A5BE-F9CC13C52B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7373" y="1538748"/>
            <a:ext cx="6649254" cy="497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03804"/>
      </p:ext>
    </p:extLst>
  </p:cSld>
  <p:clrMapOvr>
    <a:masterClrMapping/>
  </p:clrMapOvr>
</p:sld>
</file>

<file path=ppt/theme/theme1.xml><?xml version="1.0" encoding="utf-8"?>
<a:theme xmlns:a="http://schemas.openxmlformats.org/drawingml/2006/main" name="6_Ribbons">
  <a:themeElements>
    <a:clrScheme name="Ribbons 6">
      <a:dk1>
        <a:srgbClr val="000022"/>
      </a:dk1>
      <a:lt1>
        <a:srgbClr val="FFFFFF"/>
      </a:lt1>
      <a:dk2>
        <a:srgbClr val="000066"/>
      </a:dk2>
      <a:lt2>
        <a:srgbClr val="FFCC00"/>
      </a:lt2>
      <a:accent1>
        <a:srgbClr val="666699"/>
      </a:accent1>
      <a:accent2>
        <a:srgbClr val="000048"/>
      </a:accent2>
      <a:accent3>
        <a:srgbClr val="AAAAB8"/>
      </a:accent3>
      <a:accent4>
        <a:srgbClr val="DADADA"/>
      </a:accent4>
      <a:accent5>
        <a:srgbClr val="B8B8CA"/>
      </a:accent5>
      <a:accent6>
        <a:srgbClr val="000040"/>
      </a:accent6>
      <a:hlink>
        <a:srgbClr val="9999FF"/>
      </a:hlink>
      <a:folHlink>
        <a:srgbClr val="000099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ccabee draft report">
  <a:themeElements>
    <a:clrScheme name="IpsosCURRENT">
      <a:dk1>
        <a:srgbClr val="222223"/>
      </a:dk1>
      <a:lt1>
        <a:sysClr val="window" lastClr="FFFFFF"/>
      </a:lt1>
      <a:dk2>
        <a:srgbClr val="1B365D"/>
      </a:dk2>
      <a:lt2>
        <a:srgbClr val="888B8D"/>
      </a:lt2>
      <a:accent1>
        <a:srgbClr val="E87722"/>
      </a:accent1>
      <a:accent2>
        <a:srgbClr val="F1BE48"/>
      </a:accent2>
      <a:accent3>
        <a:srgbClr val="B7BF12"/>
      </a:accent3>
      <a:accent4>
        <a:srgbClr val="C8C9C7"/>
      </a:accent4>
      <a:accent5>
        <a:srgbClr val="71B2C9"/>
      </a:accent5>
      <a:accent6>
        <a:srgbClr val="007681"/>
      </a:accent6>
      <a:hlink>
        <a:srgbClr val="485CC7"/>
      </a:hlink>
      <a:folHlink>
        <a:srgbClr val="00B2A9"/>
      </a:folHlink>
    </a:clrScheme>
    <a:fontScheme name="Ipsos MO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>
          <a:solidFill>
            <a:schemeClr val="bg2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/>
      <a:bodyPr vert="horz" wrap="square" lIns="0" tIns="0" rIns="0" bIns="0" rtlCol="0">
        <a:spAutoFit/>
      </a:bodyPr>
      <a:lstStyle>
        <a:defPPr marL="4763">
          <a:defRPr sz="11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Ribbons">
  <a:themeElements>
    <a:clrScheme name="Ribbons 6">
      <a:dk1>
        <a:srgbClr val="000022"/>
      </a:dk1>
      <a:lt1>
        <a:srgbClr val="FFFFFF"/>
      </a:lt1>
      <a:dk2>
        <a:srgbClr val="000066"/>
      </a:dk2>
      <a:lt2>
        <a:srgbClr val="FFCC00"/>
      </a:lt2>
      <a:accent1>
        <a:srgbClr val="666699"/>
      </a:accent1>
      <a:accent2>
        <a:srgbClr val="000048"/>
      </a:accent2>
      <a:accent3>
        <a:srgbClr val="AAAAB8"/>
      </a:accent3>
      <a:accent4>
        <a:srgbClr val="DADADA"/>
      </a:accent4>
      <a:accent5>
        <a:srgbClr val="B8B8CA"/>
      </a:accent5>
      <a:accent6>
        <a:srgbClr val="000040"/>
      </a:accent6>
      <a:hlink>
        <a:srgbClr val="9999FF"/>
      </a:hlink>
      <a:folHlink>
        <a:srgbClr val="000099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Ribbons">
  <a:themeElements>
    <a:clrScheme name="Ribbons 6">
      <a:dk1>
        <a:srgbClr val="000022"/>
      </a:dk1>
      <a:lt1>
        <a:srgbClr val="FFFFFF"/>
      </a:lt1>
      <a:dk2>
        <a:srgbClr val="000066"/>
      </a:dk2>
      <a:lt2>
        <a:srgbClr val="FFCC00"/>
      </a:lt2>
      <a:accent1>
        <a:srgbClr val="666699"/>
      </a:accent1>
      <a:accent2>
        <a:srgbClr val="000048"/>
      </a:accent2>
      <a:accent3>
        <a:srgbClr val="AAAAB8"/>
      </a:accent3>
      <a:accent4>
        <a:srgbClr val="DADADA"/>
      </a:accent4>
      <a:accent5>
        <a:srgbClr val="B8B8CA"/>
      </a:accent5>
      <a:accent6>
        <a:srgbClr val="000040"/>
      </a:accent6>
      <a:hlink>
        <a:srgbClr val="9999FF"/>
      </a:hlink>
      <a:folHlink>
        <a:srgbClr val="000099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accabee draft report">
  <a:themeElements>
    <a:clrScheme name="IpsosCURRENT">
      <a:dk1>
        <a:srgbClr val="222223"/>
      </a:dk1>
      <a:lt1>
        <a:sysClr val="window" lastClr="FFFFFF"/>
      </a:lt1>
      <a:dk2>
        <a:srgbClr val="1B365D"/>
      </a:dk2>
      <a:lt2>
        <a:srgbClr val="888B8D"/>
      </a:lt2>
      <a:accent1>
        <a:srgbClr val="E87722"/>
      </a:accent1>
      <a:accent2>
        <a:srgbClr val="F1BE48"/>
      </a:accent2>
      <a:accent3>
        <a:srgbClr val="B7BF12"/>
      </a:accent3>
      <a:accent4>
        <a:srgbClr val="C8C9C7"/>
      </a:accent4>
      <a:accent5>
        <a:srgbClr val="71B2C9"/>
      </a:accent5>
      <a:accent6>
        <a:srgbClr val="007681"/>
      </a:accent6>
      <a:hlink>
        <a:srgbClr val="485CC7"/>
      </a:hlink>
      <a:folHlink>
        <a:srgbClr val="00B2A9"/>
      </a:folHlink>
    </a:clrScheme>
    <a:fontScheme name="Ipsos MO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>
          <a:solidFill>
            <a:schemeClr val="bg2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/>
      <a:bodyPr vert="horz" wrap="square" lIns="0" tIns="0" rIns="0" bIns="0" rtlCol="0">
        <a:spAutoFit/>
      </a:bodyPr>
      <a:lstStyle>
        <a:defPPr marL="4763">
          <a:defRPr sz="1100"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Page Optio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Page Option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yriadPro-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17407</TotalTime>
  <Words>767</Words>
  <Application>Microsoft Office PowerPoint</Application>
  <PresentationFormat>On-screen Show (4:3)</PresentationFormat>
  <Paragraphs>82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Arial Rounded MT Bold</vt:lpstr>
      <vt:lpstr>Calibri</vt:lpstr>
      <vt:lpstr>MyriadPro-Regular</vt:lpstr>
      <vt:lpstr>Times New Roman</vt:lpstr>
      <vt:lpstr>Wingdings</vt:lpstr>
      <vt:lpstr>6_Ribbons</vt:lpstr>
      <vt:lpstr>maccabee draft report</vt:lpstr>
      <vt:lpstr>Ribbons</vt:lpstr>
      <vt:lpstr>1_Ribbons</vt:lpstr>
      <vt:lpstr>1_maccabee draft report</vt:lpstr>
      <vt:lpstr>Page Option 1</vt:lpstr>
      <vt:lpstr>Page Option 2</vt:lpstr>
      <vt:lpstr>6_Default Design</vt:lpstr>
      <vt:lpstr>Claim Your Impact! Making the Case for Arts Funding in a  COVID-19 Environment   Advocacy Leadership Network  April 18, 2020  Randy Cohen Americans for the Arts  @ArtsInfoGuy </vt:lpstr>
      <vt:lpstr>PowerPoint Presentation</vt:lpstr>
      <vt:lpstr>Economic Impact of Financial Losses </vt:lpstr>
      <vt:lpstr>Financial Impact of Coronavirus on Nonprofit Arts Sector: $4.5 Billion</vt:lpstr>
      <vt:lpstr>Attendees Spent  $31.47 Per Person, Per Event</vt:lpstr>
      <vt:lpstr>COVID-19 Impact on  Arts Educators and Teaching Artists</vt:lpstr>
      <vt:lpstr>PowerPoint Presentation</vt:lpstr>
      <vt:lpstr>PowerPoint Presentation</vt:lpstr>
      <vt:lpstr>The Arts Make Us Feel Creative!</vt:lpstr>
      <vt:lpstr>Our Jobs Require Creativity</vt:lpstr>
      <vt:lpstr>PowerPoint Presentation</vt:lpstr>
      <vt:lpstr>PowerPoint Presentation</vt:lpstr>
      <vt:lpstr>The Arts Unify Communities</vt:lpstr>
      <vt:lpstr>Appreciating The Arts</vt:lpstr>
      <vt:lpstr> 1. What is the message?  2. Who gets the message?  3. Who delivers the message?  Golden Rule: No story without a number, and no number without a story!  </vt:lpstr>
      <vt:lpstr> Thank You!  www.AmericansForTheArts.org  rcohen@artsusa.org</vt:lpstr>
    </vt:vector>
  </TitlesOfParts>
  <Company>Sagetopia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Starr</dc:creator>
  <cp:lastModifiedBy>Jim Palmarini</cp:lastModifiedBy>
  <cp:revision>667</cp:revision>
  <cp:lastPrinted>2018-10-11T20:02:44Z</cp:lastPrinted>
  <dcterms:created xsi:type="dcterms:W3CDTF">2012-03-30T14:28:53Z</dcterms:created>
  <dcterms:modified xsi:type="dcterms:W3CDTF">2020-08-27T19:08:17Z</dcterms:modified>
</cp:coreProperties>
</file>